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social bots: perfect topic</a:t>
            </a:r>
          </a:p>
          <a:p>
            <a:pPr/>
            <a:r>
              <a:t>data+papers+social impact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6" name="Shape 1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accounts that are active and interact with other accounts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2" name="Shape 1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active, automated accounts:</a:t>
            </a:r>
          </a:p>
          <a:p>
            <a:pPr/>
            <a:r>
              <a:t>hashtag spam, url spam, porn spam ... not a single political bot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6" name="Shape 1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social impact, closed source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Shape 1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8" name="Shape 1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are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9" name="Shape 17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Adrian Rauchfleisch and Jonas Kaiser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Shape 17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1" name="Shape 17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labelling automated tweets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Shape 17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5" name="Shape 17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Especially research and algorithms with impact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Shape 17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1" name="Shape 17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about the methods</a:t>
            </a:r>
          </a:p>
          <a:p>
            <a:pPr/>
            <a:r>
              <a:t>legislative initiatives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API works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700-800 speed of the API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0" name="Shape 9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failed the peer review</a:t>
            </a:r>
          </a:p>
          <a:p>
            <a:pPr/>
            <a:r>
              <a:t>never printed in a scientific journal</a:t>
            </a:r>
          </a:p>
          <a:p>
            <a:pPr/>
            <a:r>
              <a:t>but huge coverage in media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2" name="Shape 1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Members of the parliament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6" name="Shape 1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Botometer had an update, changed algorithm or parameters</a:t>
            </a:r>
          </a:p>
          <a:p>
            <a:pPr/>
            <a:r>
              <a:t>different results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1" name="Shape 1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UMAP, interactive tool, open source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6" name="Shape 1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one tweet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1" name="Shape 13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inactive for years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Relationship Id="rId5" Type="http://schemas.openxmlformats.org/officeDocument/2006/relationships/image" Target="../media/image1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Relationship Id="rId5" Type="http://schemas.openxmlformats.org/officeDocument/2006/relationships/image" Target="../media/image11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Relationship Id="rId11" Type="http://schemas.openxmlformats.org/officeDocument/2006/relationships/image" Target="../media/image10.jpeg"/><Relationship Id="rId12" Type="http://schemas.openxmlformats.org/officeDocument/2006/relationships/image" Target="../media/image11.jpeg"/><Relationship Id="rId13" Type="http://schemas.openxmlformats.org/officeDocument/2006/relationships/image" Target="../media/image12.jpeg"/><Relationship Id="rId14" Type="http://schemas.openxmlformats.org/officeDocument/2006/relationships/image" Target="../media/image13.jpeg"/><Relationship Id="rId15" Type="http://schemas.openxmlformats.org/officeDocument/2006/relationships/image" Target="../media/image14.jpeg"/><Relationship Id="rId16" Type="http://schemas.openxmlformats.org/officeDocument/2006/relationships/image" Target="../media/image15.jpeg"/><Relationship Id="rId17" Type="http://schemas.openxmlformats.org/officeDocument/2006/relationships/image" Target="../media/image16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Relationship Id="rId4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tif"/><Relationship Id="rId4" Type="http://schemas.openxmlformats.org/officeDocument/2006/relationships/image" Target="../media/image1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2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load-ev.de/2019/10/30/wir-brauchen" TargetMode="External"/><Relationship Id="rId4" Type="http://schemas.openxmlformats.org/officeDocument/2006/relationships/image" Target="../media/image24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he Army that Never Existed:…"/>
          <p:cNvSpPr txBox="1"/>
          <p:nvPr>
            <p:ph type="ctrTitle"/>
          </p:nvPr>
        </p:nvSpPr>
        <p:spPr>
          <a:xfrm>
            <a:off x="1778000" y="2679700"/>
            <a:ext cx="20828000" cy="4648200"/>
          </a:xfrm>
          <a:prstGeom prst="rect">
            <a:avLst/>
          </a:prstGeom>
        </p:spPr>
        <p:txBody>
          <a:bodyPr/>
          <a:lstStyle/>
          <a:p>
            <a:pPr defTabSz="726440">
              <a:defRPr sz="9856"/>
            </a:pPr>
            <a:r>
              <a:t>The Army that Never Existed:</a:t>
            </a:r>
          </a:p>
          <a:p>
            <a:pPr defTabSz="726440">
              <a:defRPr sz="9856"/>
            </a:pPr>
            <a:r>
              <a:t>The Failure of Social Bots Research</a:t>
            </a:r>
          </a:p>
        </p:txBody>
      </p:sp>
      <p:sp>
        <p:nvSpPr>
          <p:cNvPr id="120" name="Michael Kreil"/>
          <p:cNvSpPr txBox="1"/>
          <p:nvPr>
            <p:ph type="subTitle" sz="quarter" idx="1"/>
          </p:nvPr>
        </p:nvSpPr>
        <p:spPr>
          <a:xfrm>
            <a:off x="1778000" y="8428566"/>
            <a:ext cx="20828000" cy="1587501"/>
          </a:xfrm>
          <a:prstGeom prst="rect">
            <a:avLst/>
          </a:prstGeom>
        </p:spPr>
        <p:txBody>
          <a:bodyPr/>
          <a:lstStyle/>
          <a:p>
            <a:pPr/>
            <a:r>
              <a:t>Michael Kreil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uppieren"/>
          <p:cNvGrpSpPr/>
          <p:nvPr/>
        </p:nvGrpSpPr>
        <p:grpSpPr>
          <a:xfrm>
            <a:off x="17978508" y="4110374"/>
            <a:ext cx="6162522" cy="3713883"/>
            <a:chOff x="0" y="0"/>
            <a:chExt cx="6162520" cy="3713881"/>
          </a:xfrm>
        </p:grpSpPr>
        <p:sp>
          <p:nvSpPr>
            <p:cNvPr id="202" name="Wolke"/>
            <p:cNvSpPr/>
            <p:nvPr/>
          </p:nvSpPr>
          <p:spPr>
            <a:xfrm>
              <a:off x="0" y="0"/>
              <a:ext cx="6162521" cy="3713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2AA3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03" name="Bild" descr="Bild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41929" y="1368517"/>
              <a:ext cx="2184299" cy="1779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8" name="Verbindungslinie"/>
          <p:cNvSpPr/>
          <p:nvPr/>
        </p:nvSpPr>
        <p:spPr>
          <a:xfrm>
            <a:off x="8134446" y="3818227"/>
            <a:ext cx="9352173" cy="567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fill="norm" stroke="1" extrusionOk="0">
                <a:moveTo>
                  <a:pt x="0" y="16211"/>
                </a:moveTo>
                <a:cubicBezTo>
                  <a:pt x="7190" y="-4844"/>
                  <a:pt x="14390" y="-5389"/>
                  <a:pt x="21600" y="14576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09" name="Verbindungslinie"/>
          <p:cNvSpPr/>
          <p:nvPr/>
        </p:nvSpPr>
        <p:spPr>
          <a:xfrm>
            <a:off x="8119810" y="7400380"/>
            <a:ext cx="9538127" cy="603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0" fill="norm" stroke="1" extrusionOk="0">
                <a:moveTo>
                  <a:pt x="21600" y="0"/>
                </a:moveTo>
                <a:cubicBezTo>
                  <a:pt x="14421" y="20470"/>
                  <a:pt x="7221" y="21600"/>
                  <a:pt x="0" y="3391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20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814449"/>
            <a:ext cx="7565326" cy="10087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400" y="1987550"/>
            <a:ext cx="9753600" cy="9753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0" dir="3600000">
              <a:srgbClr val="000000">
                <a:alpha val="70000"/>
              </a:srgbClr>
            </a:outerShdw>
          </a:effectLst>
        </p:spPr>
      </p:pic>
      <p:pic>
        <p:nvPicPr>
          <p:cNvPr id="212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14350" y="1993900"/>
            <a:ext cx="9753600" cy="97536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270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uppieren"/>
          <p:cNvGrpSpPr/>
          <p:nvPr/>
        </p:nvGrpSpPr>
        <p:grpSpPr>
          <a:xfrm>
            <a:off x="5856940" y="1222136"/>
            <a:ext cx="12670121" cy="12795728"/>
            <a:chOff x="0" y="0"/>
            <a:chExt cx="12670119" cy="12795726"/>
          </a:xfrm>
        </p:grpSpPr>
        <p:pic>
          <p:nvPicPr>
            <p:cNvPr id="216" name="Bild" descr="Bild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3638" t="0" r="34400" b="6709"/>
            <a:stretch>
              <a:fillRect/>
            </a:stretch>
          </p:blipFill>
          <p:spPr>
            <a:xfrm>
              <a:off x="0" y="0"/>
              <a:ext cx="12670120" cy="12795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" name="Abgerundetes Rechteck"/>
            <p:cNvSpPr/>
            <p:nvPr/>
          </p:nvSpPr>
          <p:spPr>
            <a:xfrm>
              <a:off x="3889410" y="10072630"/>
              <a:ext cx="2463643" cy="1883244"/>
            </a:xfrm>
            <a:prstGeom prst="roundRect">
              <a:avLst>
                <a:gd name="adj" fmla="val 4212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spcBef>
                  <a:spcPts val="2000"/>
                </a:spcBef>
                <a:defRPr b="0" sz="48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" name="Abgerundetes Rechteck"/>
            <p:cNvSpPr/>
            <p:nvPr/>
          </p:nvSpPr>
          <p:spPr>
            <a:xfrm>
              <a:off x="6449018" y="9794195"/>
              <a:ext cx="1494061" cy="1304052"/>
            </a:xfrm>
            <a:prstGeom prst="roundRect">
              <a:avLst>
                <a:gd name="adj" fmla="val 4212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spcBef>
                  <a:spcPts val="2000"/>
                </a:spcBef>
                <a:defRPr b="0" sz="48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" name="Switzerland"/>
            <p:cNvSpPr txBox="1"/>
            <p:nvPr/>
          </p:nvSpPr>
          <p:spPr>
            <a:xfrm>
              <a:off x="1265127" y="10734028"/>
              <a:ext cx="2244472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Switzerland</a:t>
              </a:r>
            </a:p>
          </p:txBody>
        </p:sp>
        <p:sp>
          <p:nvSpPr>
            <p:cNvPr id="220" name="Austria"/>
            <p:cNvSpPr txBox="1"/>
            <p:nvPr/>
          </p:nvSpPr>
          <p:spPr>
            <a:xfrm>
              <a:off x="8200081" y="10165997"/>
              <a:ext cx="1405129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Austria</a:t>
              </a:r>
            </a:p>
          </p:txBody>
        </p:sp>
      </p:grpSp>
      <p:sp>
        <p:nvSpPr>
          <p:cNvPr id="222" name="1.6 million german speaking Twitter accounts"/>
          <p:cNvSpPr txBox="1"/>
          <p:nvPr/>
        </p:nvSpPr>
        <p:spPr>
          <a:xfrm>
            <a:off x="4208145" y="546826"/>
            <a:ext cx="1596771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1.6 million german speaking Twitter accounts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„my kung fu is strong“"/>
          <p:cNvSpPr txBox="1"/>
          <p:nvPr>
            <p:ph type="title"/>
          </p:nvPr>
        </p:nvSpPr>
        <p:spPr>
          <a:xfrm>
            <a:off x="1778000" y="2866695"/>
            <a:ext cx="20828000" cy="7982610"/>
          </a:xfrm>
          <a:prstGeom prst="rect">
            <a:avLst/>
          </a:prstGeom>
        </p:spPr>
        <p:txBody>
          <a:bodyPr/>
          <a:lstStyle/>
          <a:p>
            <a:pPr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„my kung fu is strong“</a:t>
            </a:r>
          </a:p>
          <a:p>
            <a:pPr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„my kung fu is strong“…"/>
          <p:cNvSpPr txBox="1"/>
          <p:nvPr>
            <p:ph type="title"/>
          </p:nvPr>
        </p:nvSpPr>
        <p:spPr>
          <a:xfrm>
            <a:off x="1778000" y="2866695"/>
            <a:ext cx="20828000" cy="7982610"/>
          </a:xfrm>
          <a:prstGeom prst="rect">
            <a:avLst/>
          </a:prstGeom>
        </p:spPr>
        <p:txBody>
          <a:bodyPr/>
          <a:lstStyle/>
          <a:p>
            <a:pPr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„my kung fu is strong“</a:t>
            </a:r>
          </a:p>
          <a:p>
            <a:pPr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Let’s find social bots!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7302" y="254000"/>
            <a:ext cx="6324601" cy="631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42" y="254000"/>
            <a:ext cx="6324601" cy="631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642" y="7150100"/>
            <a:ext cx="6324601" cy="631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7302" y="7150100"/>
            <a:ext cx="6324601" cy="631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4"/>
      <p:bldP build="whole" bldLvl="1" animBg="1" rev="0" advAuto="0" spid="228" grpId="2"/>
      <p:bldP build="whole" bldLvl="1" animBg="1" rev="0" advAuto="0" spid="229" grpId="1"/>
      <p:bldP build="whole" bldLvl="1" animBg="1" rev="0" advAuto="0" spid="230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orm"/>
          <p:cNvSpPr/>
          <p:nvPr/>
        </p:nvSpPr>
        <p:spPr>
          <a:xfrm>
            <a:off x="14862175" y="6873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4" name="Form"/>
          <p:cNvSpPr/>
          <p:nvPr/>
        </p:nvSpPr>
        <p:spPr>
          <a:xfrm>
            <a:off x="14862175" y="960437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5" name="Form"/>
          <p:cNvSpPr/>
          <p:nvPr/>
        </p:nvSpPr>
        <p:spPr>
          <a:xfrm>
            <a:off x="14862175" y="17795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6" name="Form"/>
          <p:cNvSpPr/>
          <p:nvPr/>
        </p:nvSpPr>
        <p:spPr>
          <a:xfrm>
            <a:off x="14862175" y="20542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" name="Form"/>
          <p:cNvSpPr/>
          <p:nvPr/>
        </p:nvSpPr>
        <p:spPr>
          <a:xfrm>
            <a:off x="14862175" y="23272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8" name="Form"/>
          <p:cNvSpPr/>
          <p:nvPr/>
        </p:nvSpPr>
        <p:spPr>
          <a:xfrm>
            <a:off x="14862175" y="26003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9" name="Form"/>
          <p:cNvSpPr/>
          <p:nvPr/>
        </p:nvSpPr>
        <p:spPr>
          <a:xfrm>
            <a:off x="14862175" y="2873375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0" name="Form"/>
          <p:cNvSpPr/>
          <p:nvPr/>
        </p:nvSpPr>
        <p:spPr>
          <a:xfrm>
            <a:off x="14862175" y="34194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1" name="Form"/>
          <p:cNvSpPr/>
          <p:nvPr/>
        </p:nvSpPr>
        <p:spPr>
          <a:xfrm>
            <a:off x="14862175" y="36925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" name="Form"/>
          <p:cNvSpPr/>
          <p:nvPr/>
        </p:nvSpPr>
        <p:spPr>
          <a:xfrm>
            <a:off x="14862175" y="39655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3" name="Form"/>
          <p:cNvSpPr/>
          <p:nvPr/>
        </p:nvSpPr>
        <p:spPr>
          <a:xfrm>
            <a:off x="14862175" y="4238625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4" name="Form"/>
          <p:cNvSpPr/>
          <p:nvPr/>
        </p:nvSpPr>
        <p:spPr>
          <a:xfrm>
            <a:off x="14862175" y="45116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5" name="Form"/>
          <p:cNvSpPr/>
          <p:nvPr/>
        </p:nvSpPr>
        <p:spPr>
          <a:xfrm>
            <a:off x="14862175" y="47847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6" name="Form"/>
          <p:cNvSpPr/>
          <p:nvPr/>
        </p:nvSpPr>
        <p:spPr>
          <a:xfrm>
            <a:off x="14862175" y="5057775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7" name="Form"/>
          <p:cNvSpPr/>
          <p:nvPr/>
        </p:nvSpPr>
        <p:spPr>
          <a:xfrm>
            <a:off x="14862175" y="587851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8" name="Form"/>
          <p:cNvSpPr/>
          <p:nvPr/>
        </p:nvSpPr>
        <p:spPr>
          <a:xfrm>
            <a:off x="14862175" y="64246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9" name="Form"/>
          <p:cNvSpPr/>
          <p:nvPr/>
        </p:nvSpPr>
        <p:spPr>
          <a:xfrm>
            <a:off x="14862175" y="66976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0" name="Form"/>
          <p:cNvSpPr/>
          <p:nvPr/>
        </p:nvSpPr>
        <p:spPr>
          <a:xfrm>
            <a:off x="14862175" y="6970712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" name="Form"/>
          <p:cNvSpPr/>
          <p:nvPr/>
        </p:nvSpPr>
        <p:spPr>
          <a:xfrm>
            <a:off x="14862175" y="77898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" name="Form"/>
          <p:cNvSpPr/>
          <p:nvPr/>
        </p:nvSpPr>
        <p:spPr>
          <a:xfrm>
            <a:off x="14862175" y="83359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" name="Form"/>
          <p:cNvSpPr/>
          <p:nvPr/>
        </p:nvSpPr>
        <p:spPr>
          <a:xfrm>
            <a:off x="14862175" y="86090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" name="Form"/>
          <p:cNvSpPr/>
          <p:nvPr/>
        </p:nvSpPr>
        <p:spPr>
          <a:xfrm>
            <a:off x="14862175" y="88820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" name="Form"/>
          <p:cNvSpPr/>
          <p:nvPr/>
        </p:nvSpPr>
        <p:spPr>
          <a:xfrm>
            <a:off x="14862175" y="94281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" name="Form"/>
          <p:cNvSpPr/>
          <p:nvPr/>
        </p:nvSpPr>
        <p:spPr>
          <a:xfrm>
            <a:off x="14862175" y="97012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" name="Form"/>
          <p:cNvSpPr/>
          <p:nvPr/>
        </p:nvSpPr>
        <p:spPr>
          <a:xfrm>
            <a:off x="14862175" y="99742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" name="Form"/>
          <p:cNvSpPr/>
          <p:nvPr/>
        </p:nvSpPr>
        <p:spPr>
          <a:xfrm>
            <a:off x="14862175" y="102489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9" name="Form"/>
          <p:cNvSpPr/>
          <p:nvPr/>
        </p:nvSpPr>
        <p:spPr>
          <a:xfrm>
            <a:off x="14862175" y="1052195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0" name="Form"/>
          <p:cNvSpPr/>
          <p:nvPr/>
        </p:nvSpPr>
        <p:spPr>
          <a:xfrm>
            <a:off x="14862175" y="110680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" name="Form"/>
          <p:cNvSpPr/>
          <p:nvPr/>
        </p:nvSpPr>
        <p:spPr>
          <a:xfrm>
            <a:off x="14862175" y="1134110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2" name="Form"/>
          <p:cNvSpPr/>
          <p:nvPr/>
        </p:nvSpPr>
        <p:spPr>
          <a:xfrm>
            <a:off x="14862175" y="118872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3" name="Form"/>
          <p:cNvSpPr/>
          <p:nvPr/>
        </p:nvSpPr>
        <p:spPr>
          <a:xfrm>
            <a:off x="14862175" y="121602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4" name="Form"/>
          <p:cNvSpPr/>
          <p:nvPr/>
        </p:nvSpPr>
        <p:spPr>
          <a:xfrm>
            <a:off x="14862175" y="124333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5" name="Form"/>
          <p:cNvSpPr/>
          <p:nvPr/>
        </p:nvSpPr>
        <p:spPr>
          <a:xfrm>
            <a:off x="14862175" y="12706350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6" name="Form"/>
          <p:cNvSpPr/>
          <p:nvPr/>
        </p:nvSpPr>
        <p:spPr>
          <a:xfrm>
            <a:off x="14862175" y="129794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" name="ABS-CBN"/>
          <p:cNvSpPr txBox="1"/>
          <p:nvPr/>
        </p:nvSpPr>
        <p:spPr>
          <a:xfrm>
            <a:off x="14952662" y="678997"/>
            <a:ext cx="251777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ABS-CBN</a:t>
            </a:r>
          </a:p>
        </p:txBody>
      </p:sp>
      <p:sp>
        <p:nvSpPr>
          <p:cNvPr id="268" name="BBC"/>
          <p:cNvSpPr txBox="1"/>
          <p:nvPr/>
        </p:nvSpPr>
        <p:spPr>
          <a:xfrm>
            <a:off x="14952662" y="1226684"/>
            <a:ext cx="19249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BBC</a:t>
            </a:r>
          </a:p>
        </p:txBody>
      </p:sp>
      <p:sp>
        <p:nvSpPr>
          <p:cNvPr id="269" name="Buzzfeed"/>
          <p:cNvSpPr txBox="1"/>
          <p:nvPr/>
        </p:nvSpPr>
        <p:spPr>
          <a:xfrm>
            <a:off x="14952662" y="1772784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Buzzfeed</a:t>
            </a:r>
          </a:p>
        </p:txBody>
      </p:sp>
      <p:sp>
        <p:nvSpPr>
          <p:cNvPr id="270" name="CBC"/>
          <p:cNvSpPr txBox="1"/>
          <p:nvPr/>
        </p:nvSpPr>
        <p:spPr>
          <a:xfrm>
            <a:off x="14952662" y="2045834"/>
            <a:ext cx="133905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CBC</a:t>
            </a:r>
          </a:p>
        </p:txBody>
      </p:sp>
      <p:sp>
        <p:nvSpPr>
          <p:cNvPr id="271" name="CNET"/>
          <p:cNvSpPr txBox="1"/>
          <p:nvPr/>
        </p:nvSpPr>
        <p:spPr>
          <a:xfrm>
            <a:off x="14952662" y="2318884"/>
            <a:ext cx="125888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CNET</a:t>
            </a:r>
          </a:p>
        </p:txBody>
      </p:sp>
      <p:sp>
        <p:nvSpPr>
          <p:cNvPr id="272" name="Engadget"/>
          <p:cNvSpPr txBox="1"/>
          <p:nvPr/>
        </p:nvSpPr>
        <p:spPr>
          <a:xfrm>
            <a:off x="14952662" y="2591934"/>
            <a:ext cx="206866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Engadget</a:t>
            </a:r>
          </a:p>
        </p:txBody>
      </p:sp>
      <p:sp>
        <p:nvSpPr>
          <p:cNvPr id="273" name="Financial Times"/>
          <p:cNvSpPr txBox="1"/>
          <p:nvPr/>
        </p:nvSpPr>
        <p:spPr>
          <a:xfrm>
            <a:off x="14952662" y="3001509"/>
            <a:ext cx="213418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Financial Times</a:t>
            </a:r>
          </a:p>
        </p:txBody>
      </p:sp>
      <p:sp>
        <p:nvSpPr>
          <p:cNvPr id="274" name="IEEE SPECTRUM"/>
          <p:cNvSpPr txBox="1"/>
          <p:nvPr/>
        </p:nvSpPr>
        <p:spPr>
          <a:xfrm>
            <a:off x="14952662" y="3411084"/>
            <a:ext cx="25748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IEEE SPECTRUM</a:t>
            </a:r>
          </a:p>
        </p:txBody>
      </p:sp>
      <p:sp>
        <p:nvSpPr>
          <p:cNvPr id="275" name="Independent"/>
          <p:cNvSpPr txBox="1"/>
          <p:nvPr/>
        </p:nvSpPr>
        <p:spPr>
          <a:xfrm>
            <a:off x="14952662" y="3684134"/>
            <a:ext cx="25111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Independent</a:t>
            </a:r>
          </a:p>
        </p:txBody>
      </p:sp>
      <p:sp>
        <p:nvSpPr>
          <p:cNvPr id="276" name="NPR"/>
          <p:cNvSpPr txBox="1"/>
          <p:nvPr/>
        </p:nvSpPr>
        <p:spPr>
          <a:xfrm>
            <a:off x="14952662" y="3957184"/>
            <a:ext cx="19229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NPR</a:t>
            </a:r>
          </a:p>
        </p:txBody>
      </p:sp>
      <p:sp>
        <p:nvSpPr>
          <p:cNvPr id="277" name="NewScientist"/>
          <p:cNvSpPr txBox="1"/>
          <p:nvPr/>
        </p:nvSpPr>
        <p:spPr>
          <a:xfrm>
            <a:off x="14952662" y="4231821"/>
            <a:ext cx="19825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NewScientist</a:t>
            </a:r>
          </a:p>
        </p:txBody>
      </p:sp>
      <p:sp>
        <p:nvSpPr>
          <p:cNvPr id="278" name="The Atlantic"/>
          <p:cNvSpPr txBox="1"/>
          <p:nvPr/>
        </p:nvSpPr>
        <p:spPr>
          <a:xfrm>
            <a:off x="14952662" y="4504871"/>
            <a:ext cx="22456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Atlantic</a:t>
            </a:r>
          </a:p>
        </p:txBody>
      </p:sp>
      <p:sp>
        <p:nvSpPr>
          <p:cNvPr id="279" name="The Telegraph"/>
          <p:cNvSpPr txBox="1"/>
          <p:nvPr/>
        </p:nvSpPr>
        <p:spPr>
          <a:xfrm>
            <a:off x="14952662" y="4777921"/>
            <a:ext cx="21585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Telegraph</a:t>
            </a:r>
          </a:p>
        </p:txBody>
      </p:sp>
      <p:sp>
        <p:nvSpPr>
          <p:cNvPr id="280" name="The New York Times"/>
          <p:cNvSpPr txBox="1"/>
          <p:nvPr/>
        </p:nvSpPr>
        <p:spPr>
          <a:xfrm>
            <a:off x="14952662" y="5324021"/>
            <a:ext cx="24867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New York Times</a:t>
            </a:r>
          </a:p>
        </p:txBody>
      </p:sp>
      <p:sp>
        <p:nvSpPr>
          <p:cNvPr id="281" name="The Washington Post"/>
          <p:cNvSpPr txBox="1"/>
          <p:nvPr/>
        </p:nvSpPr>
        <p:spPr>
          <a:xfrm>
            <a:off x="14952662" y="6006646"/>
            <a:ext cx="26165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Washington Post</a:t>
            </a:r>
          </a:p>
        </p:txBody>
      </p:sp>
      <p:sp>
        <p:nvSpPr>
          <p:cNvPr id="282" name="Forbes"/>
          <p:cNvSpPr txBox="1"/>
          <p:nvPr/>
        </p:nvSpPr>
        <p:spPr>
          <a:xfrm>
            <a:off x="14952662" y="6416221"/>
            <a:ext cx="24212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Forbes</a:t>
            </a:r>
          </a:p>
        </p:txBody>
      </p:sp>
      <p:sp>
        <p:nvSpPr>
          <p:cNvPr id="283" name="MOTHERBOARD"/>
          <p:cNvSpPr txBox="1"/>
          <p:nvPr/>
        </p:nvSpPr>
        <p:spPr>
          <a:xfrm>
            <a:off x="14952662" y="6689272"/>
            <a:ext cx="24162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MOTHERBOARD</a:t>
            </a:r>
          </a:p>
        </p:txBody>
      </p:sp>
      <p:sp>
        <p:nvSpPr>
          <p:cNvPr id="284" name="PHYS.ORG"/>
          <p:cNvSpPr txBox="1"/>
          <p:nvPr/>
        </p:nvSpPr>
        <p:spPr>
          <a:xfrm>
            <a:off x="14952662" y="7235372"/>
            <a:ext cx="23992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PHYS.ORG</a:t>
            </a:r>
          </a:p>
        </p:txBody>
      </p:sp>
      <p:sp>
        <p:nvSpPr>
          <p:cNvPr id="285" name="WIRED"/>
          <p:cNvSpPr txBox="1"/>
          <p:nvPr/>
        </p:nvSpPr>
        <p:spPr>
          <a:xfrm>
            <a:off x="14952662" y="7917997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WIRED</a:t>
            </a:r>
          </a:p>
        </p:txBody>
      </p:sp>
      <p:sp>
        <p:nvSpPr>
          <p:cNvPr id="286" name="CNBC"/>
          <p:cNvSpPr txBox="1"/>
          <p:nvPr/>
        </p:nvSpPr>
        <p:spPr>
          <a:xfrm>
            <a:off x="14952662" y="8327572"/>
            <a:ext cx="134507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CNBC</a:t>
            </a:r>
          </a:p>
        </p:txBody>
      </p:sp>
      <p:sp>
        <p:nvSpPr>
          <p:cNvPr id="287" name="Fast Company"/>
          <p:cNvSpPr txBox="1"/>
          <p:nvPr/>
        </p:nvSpPr>
        <p:spPr>
          <a:xfrm>
            <a:off x="14952662" y="8602209"/>
            <a:ext cx="19352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Fast Company</a:t>
            </a:r>
          </a:p>
        </p:txBody>
      </p:sp>
      <p:sp>
        <p:nvSpPr>
          <p:cNvPr id="288" name="MIT Technology Review"/>
          <p:cNvSpPr txBox="1"/>
          <p:nvPr/>
        </p:nvSpPr>
        <p:spPr>
          <a:xfrm>
            <a:off x="14952662" y="9011784"/>
            <a:ext cx="27061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MIT Technology Review</a:t>
            </a:r>
          </a:p>
        </p:txBody>
      </p:sp>
      <p:sp>
        <p:nvSpPr>
          <p:cNvPr id="289" name="Pew Research Center"/>
          <p:cNvSpPr txBox="1"/>
          <p:nvPr/>
        </p:nvSpPr>
        <p:spPr>
          <a:xfrm>
            <a:off x="14952662" y="9421359"/>
            <a:ext cx="258555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Pew Research Center</a:t>
            </a:r>
          </a:p>
        </p:txBody>
      </p:sp>
      <p:sp>
        <p:nvSpPr>
          <p:cNvPr id="290" name="The Conversation"/>
          <p:cNvSpPr txBox="1"/>
          <p:nvPr/>
        </p:nvSpPr>
        <p:spPr>
          <a:xfrm>
            <a:off x="14952662" y="9694409"/>
            <a:ext cx="224597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Conversation</a:t>
            </a:r>
          </a:p>
        </p:txBody>
      </p:sp>
      <p:sp>
        <p:nvSpPr>
          <p:cNvPr id="291" name="The Sun"/>
          <p:cNvSpPr txBox="1"/>
          <p:nvPr/>
        </p:nvSpPr>
        <p:spPr>
          <a:xfrm>
            <a:off x="14952662" y="9967459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Sun</a:t>
            </a:r>
          </a:p>
        </p:txBody>
      </p:sp>
      <p:sp>
        <p:nvSpPr>
          <p:cNvPr id="292" name="US News"/>
          <p:cNvSpPr txBox="1"/>
          <p:nvPr/>
        </p:nvSpPr>
        <p:spPr>
          <a:xfrm>
            <a:off x="14952662" y="10240509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US News</a:t>
            </a:r>
          </a:p>
        </p:txBody>
      </p:sp>
      <p:sp>
        <p:nvSpPr>
          <p:cNvPr id="293" name="The Guardian"/>
          <p:cNvSpPr txBox="1"/>
          <p:nvPr/>
        </p:nvSpPr>
        <p:spPr>
          <a:xfrm>
            <a:off x="14952662" y="10650084"/>
            <a:ext cx="22874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Guardian</a:t>
            </a:r>
          </a:p>
        </p:txBody>
      </p:sp>
      <p:sp>
        <p:nvSpPr>
          <p:cNvPr id="294" name="Bloomberg"/>
          <p:cNvSpPr txBox="1"/>
          <p:nvPr/>
        </p:nvSpPr>
        <p:spPr>
          <a:xfrm>
            <a:off x="14952662" y="11059659"/>
            <a:ext cx="19164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Bloomberg</a:t>
            </a:r>
          </a:p>
        </p:txBody>
      </p:sp>
      <p:sp>
        <p:nvSpPr>
          <p:cNvPr id="295" name="Businessinsider"/>
          <p:cNvSpPr txBox="1"/>
          <p:nvPr/>
        </p:nvSpPr>
        <p:spPr>
          <a:xfrm>
            <a:off x="14952662" y="11469234"/>
            <a:ext cx="18743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Businessinsider</a:t>
            </a:r>
          </a:p>
        </p:txBody>
      </p:sp>
      <p:sp>
        <p:nvSpPr>
          <p:cNvPr id="296" name="Mashable"/>
          <p:cNvSpPr txBox="1"/>
          <p:nvPr/>
        </p:nvSpPr>
        <p:spPr>
          <a:xfrm>
            <a:off x="14952662" y="11880397"/>
            <a:ext cx="16118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Mashable</a:t>
            </a:r>
          </a:p>
        </p:txBody>
      </p:sp>
      <p:sp>
        <p:nvSpPr>
          <p:cNvPr id="297" name="TechCrunch"/>
          <p:cNvSpPr txBox="1"/>
          <p:nvPr/>
        </p:nvSpPr>
        <p:spPr>
          <a:xfrm>
            <a:off x="14952662" y="12151859"/>
            <a:ext cx="144763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TechCrunch</a:t>
            </a:r>
          </a:p>
        </p:txBody>
      </p:sp>
      <p:sp>
        <p:nvSpPr>
          <p:cNvPr id="298" name="The Hill"/>
          <p:cNvSpPr txBox="1"/>
          <p:nvPr/>
        </p:nvSpPr>
        <p:spPr>
          <a:xfrm>
            <a:off x="14952662" y="12426497"/>
            <a:ext cx="13659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Hill</a:t>
            </a:r>
          </a:p>
        </p:txBody>
      </p:sp>
      <p:sp>
        <p:nvSpPr>
          <p:cNvPr id="299" name="The Sydney Morning Herald"/>
          <p:cNvSpPr txBox="1"/>
          <p:nvPr/>
        </p:nvSpPr>
        <p:spPr>
          <a:xfrm>
            <a:off x="14952662" y="12699547"/>
            <a:ext cx="30508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Sydney Morning Herald</a:t>
            </a:r>
          </a:p>
        </p:txBody>
      </p:sp>
      <p:sp>
        <p:nvSpPr>
          <p:cNvPr id="300" name="The Times"/>
          <p:cNvSpPr txBox="1"/>
          <p:nvPr/>
        </p:nvSpPr>
        <p:spPr>
          <a:xfrm>
            <a:off x="14952662" y="12972597"/>
            <a:ext cx="19938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Times</a:t>
            </a:r>
          </a:p>
        </p:txBody>
      </p:sp>
      <p:sp>
        <p:nvSpPr>
          <p:cNvPr id="301" name="Form"/>
          <p:cNvSpPr/>
          <p:nvPr/>
        </p:nvSpPr>
        <p:spPr>
          <a:xfrm>
            <a:off x="18116550" y="7191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2" name="Form"/>
          <p:cNvSpPr/>
          <p:nvPr/>
        </p:nvSpPr>
        <p:spPr>
          <a:xfrm>
            <a:off x="18116550" y="9921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3" name="Form"/>
          <p:cNvSpPr/>
          <p:nvPr/>
        </p:nvSpPr>
        <p:spPr>
          <a:xfrm>
            <a:off x="18116550" y="12652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4" name="Form"/>
          <p:cNvSpPr/>
          <p:nvPr/>
        </p:nvSpPr>
        <p:spPr>
          <a:xfrm>
            <a:off x="18116550" y="15382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5" name="Form"/>
          <p:cNvSpPr/>
          <p:nvPr/>
        </p:nvSpPr>
        <p:spPr>
          <a:xfrm>
            <a:off x="18116550" y="18113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6" name="Form"/>
          <p:cNvSpPr/>
          <p:nvPr/>
        </p:nvSpPr>
        <p:spPr>
          <a:xfrm>
            <a:off x="18116550" y="20843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43"/>
                  <a:pt x="16189" y="20163"/>
                </a:cubicBezTo>
                <a:cubicBezTo>
                  <a:pt x="14458" y="21136"/>
                  <a:pt x="12770" y="21600"/>
                  <a:pt x="10778" y="21600"/>
                </a:cubicBezTo>
                <a:cubicBezTo>
                  <a:pt x="8787" y="21600"/>
                  <a:pt x="7142" y="21136"/>
                  <a:pt x="5411" y="20163"/>
                </a:cubicBezTo>
                <a:cubicBezTo>
                  <a:pt x="3723" y="19143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10"/>
                  <a:pt x="5411" y="1437"/>
                </a:cubicBezTo>
                <a:cubicBezTo>
                  <a:pt x="7142" y="417"/>
                  <a:pt x="8787" y="0"/>
                  <a:pt x="10778" y="0"/>
                </a:cubicBezTo>
                <a:cubicBezTo>
                  <a:pt x="12770" y="0"/>
                  <a:pt x="14458" y="417"/>
                  <a:pt x="16189" y="1437"/>
                </a:cubicBezTo>
                <a:cubicBezTo>
                  <a:pt x="17921" y="2410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7" name="Form"/>
          <p:cNvSpPr/>
          <p:nvPr/>
        </p:nvSpPr>
        <p:spPr>
          <a:xfrm>
            <a:off x="18116550" y="23574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8" name="Form"/>
          <p:cNvSpPr/>
          <p:nvPr/>
        </p:nvSpPr>
        <p:spPr>
          <a:xfrm>
            <a:off x="18116550" y="26304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9" name="Form"/>
          <p:cNvSpPr/>
          <p:nvPr/>
        </p:nvSpPr>
        <p:spPr>
          <a:xfrm>
            <a:off x="18116550" y="29051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0" name="Form"/>
          <p:cNvSpPr/>
          <p:nvPr/>
        </p:nvSpPr>
        <p:spPr>
          <a:xfrm>
            <a:off x="18116550" y="31781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1" name="Form"/>
          <p:cNvSpPr/>
          <p:nvPr/>
        </p:nvSpPr>
        <p:spPr>
          <a:xfrm>
            <a:off x="18116550" y="34512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2" name="Form"/>
          <p:cNvSpPr/>
          <p:nvPr/>
        </p:nvSpPr>
        <p:spPr>
          <a:xfrm>
            <a:off x="18116550" y="37242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" name="Form"/>
          <p:cNvSpPr/>
          <p:nvPr/>
        </p:nvSpPr>
        <p:spPr>
          <a:xfrm>
            <a:off x="18116550" y="42703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" name="Form"/>
          <p:cNvSpPr/>
          <p:nvPr/>
        </p:nvSpPr>
        <p:spPr>
          <a:xfrm>
            <a:off x="18116550" y="39973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5" name="Form"/>
          <p:cNvSpPr/>
          <p:nvPr/>
        </p:nvSpPr>
        <p:spPr>
          <a:xfrm>
            <a:off x="18116550" y="70008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6" name="Form"/>
          <p:cNvSpPr/>
          <p:nvPr/>
        </p:nvSpPr>
        <p:spPr>
          <a:xfrm>
            <a:off x="18116550" y="45434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7" name="Form"/>
          <p:cNvSpPr/>
          <p:nvPr/>
        </p:nvSpPr>
        <p:spPr>
          <a:xfrm>
            <a:off x="18116550" y="105537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8" name="Form"/>
          <p:cNvSpPr/>
          <p:nvPr/>
        </p:nvSpPr>
        <p:spPr>
          <a:xfrm>
            <a:off x="18116550" y="50895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9" name="Form"/>
          <p:cNvSpPr/>
          <p:nvPr/>
        </p:nvSpPr>
        <p:spPr>
          <a:xfrm>
            <a:off x="18116550" y="53625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0" name="Form"/>
          <p:cNvSpPr/>
          <p:nvPr/>
        </p:nvSpPr>
        <p:spPr>
          <a:xfrm>
            <a:off x="18116550" y="48164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1" name="Form"/>
          <p:cNvSpPr/>
          <p:nvPr/>
        </p:nvSpPr>
        <p:spPr>
          <a:xfrm>
            <a:off x="18116550" y="59086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2" name="Form"/>
          <p:cNvSpPr/>
          <p:nvPr/>
        </p:nvSpPr>
        <p:spPr>
          <a:xfrm>
            <a:off x="18116550" y="78216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3" name="Form"/>
          <p:cNvSpPr/>
          <p:nvPr/>
        </p:nvSpPr>
        <p:spPr>
          <a:xfrm>
            <a:off x="18116550" y="64547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4" name="Form"/>
          <p:cNvSpPr/>
          <p:nvPr/>
        </p:nvSpPr>
        <p:spPr>
          <a:xfrm>
            <a:off x="18116550" y="67278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5" name="Form"/>
          <p:cNvSpPr/>
          <p:nvPr/>
        </p:nvSpPr>
        <p:spPr>
          <a:xfrm>
            <a:off x="18116550" y="72755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6" name="Form"/>
          <p:cNvSpPr/>
          <p:nvPr/>
        </p:nvSpPr>
        <p:spPr>
          <a:xfrm>
            <a:off x="18116550" y="56356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7" name="Form"/>
          <p:cNvSpPr/>
          <p:nvPr/>
        </p:nvSpPr>
        <p:spPr>
          <a:xfrm>
            <a:off x="18116550" y="61817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8" name="Form"/>
          <p:cNvSpPr/>
          <p:nvPr/>
        </p:nvSpPr>
        <p:spPr>
          <a:xfrm>
            <a:off x="18116550" y="83677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9" name="Form"/>
          <p:cNvSpPr/>
          <p:nvPr/>
        </p:nvSpPr>
        <p:spPr>
          <a:xfrm>
            <a:off x="18116550" y="86407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0" name="Form"/>
          <p:cNvSpPr/>
          <p:nvPr/>
        </p:nvSpPr>
        <p:spPr>
          <a:xfrm>
            <a:off x="18116550" y="89138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05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1" name="Form"/>
          <p:cNvSpPr/>
          <p:nvPr/>
        </p:nvSpPr>
        <p:spPr>
          <a:xfrm>
            <a:off x="18116550" y="91868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90"/>
                  <a:pt x="16189" y="20163"/>
                </a:cubicBezTo>
                <a:cubicBezTo>
                  <a:pt x="14458" y="21183"/>
                  <a:pt x="12770" y="21600"/>
                  <a:pt x="10778" y="21600"/>
                </a:cubicBezTo>
                <a:cubicBezTo>
                  <a:pt x="8787" y="21600"/>
                  <a:pt x="7142" y="21183"/>
                  <a:pt x="5411" y="20163"/>
                </a:cubicBezTo>
                <a:cubicBezTo>
                  <a:pt x="3723" y="19190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57"/>
                  <a:pt x="5411" y="1437"/>
                </a:cubicBezTo>
                <a:cubicBezTo>
                  <a:pt x="7142" y="464"/>
                  <a:pt x="8787" y="0"/>
                  <a:pt x="10778" y="0"/>
                </a:cubicBezTo>
                <a:cubicBezTo>
                  <a:pt x="12770" y="0"/>
                  <a:pt x="14458" y="464"/>
                  <a:pt x="16189" y="1437"/>
                </a:cubicBezTo>
                <a:cubicBezTo>
                  <a:pt x="17921" y="2457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2" name="Form"/>
          <p:cNvSpPr/>
          <p:nvPr/>
        </p:nvSpPr>
        <p:spPr>
          <a:xfrm>
            <a:off x="18116550" y="94599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3" name="Form"/>
          <p:cNvSpPr/>
          <p:nvPr/>
        </p:nvSpPr>
        <p:spPr>
          <a:xfrm>
            <a:off x="18116550" y="75485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4" name="Form"/>
          <p:cNvSpPr/>
          <p:nvPr/>
        </p:nvSpPr>
        <p:spPr>
          <a:xfrm>
            <a:off x="18116550" y="97329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" name="Form"/>
          <p:cNvSpPr/>
          <p:nvPr/>
        </p:nvSpPr>
        <p:spPr>
          <a:xfrm>
            <a:off x="18116550" y="100060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6" name="Form"/>
          <p:cNvSpPr/>
          <p:nvPr/>
        </p:nvSpPr>
        <p:spPr>
          <a:xfrm>
            <a:off x="18116550" y="102790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" name="Form"/>
          <p:cNvSpPr/>
          <p:nvPr/>
        </p:nvSpPr>
        <p:spPr>
          <a:xfrm>
            <a:off x="18116550" y="80946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8" name="Form"/>
          <p:cNvSpPr/>
          <p:nvPr/>
        </p:nvSpPr>
        <p:spPr>
          <a:xfrm>
            <a:off x="18116550" y="110998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9" name="Form"/>
          <p:cNvSpPr/>
          <p:nvPr/>
        </p:nvSpPr>
        <p:spPr>
          <a:xfrm>
            <a:off x="18116550" y="113728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0" name="Form"/>
          <p:cNvSpPr/>
          <p:nvPr/>
        </p:nvSpPr>
        <p:spPr>
          <a:xfrm>
            <a:off x="18116550" y="116459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1" name="Form"/>
          <p:cNvSpPr/>
          <p:nvPr/>
        </p:nvSpPr>
        <p:spPr>
          <a:xfrm>
            <a:off x="18116550" y="119189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" name="Form"/>
          <p:cNvSpPr/>
          <p:nvPr/>
        </p:nvSpPr>
        <p:spPr>
          <a:xfrm>
            <a:off x="18116550" y="121920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3" name="Form"/>
          <p:cNvSpPr/>
          <p:nvPr/>
        </p:nvSpPr>
        <p:spPr>
          <a:xfrm>
            <a:off x="18116550" y="108251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4" name="Form"/>
          <p:cNvSpPr/>
          <p:nvPr/>
        </p:nvSpPr>
        <p:spPr>
          <a:xfrm>
            <a:off x="18116550" y="124650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5" name="Form"/>
          <p:cNvSpPr/>
          <p:nvPr/>
        </p:nvSpPr>
        <p:spPr>
          <a:xfrm>
            <a:off x="18116550" y="127381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81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6" name="Form"/>
          <p:cNvSpPr/>
          <p:nvPr/>
        </p:nvSpPr>
        <p:spPr>
          <a:xfrm>
            <a:off x="18116550" y="130111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4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7302" y="254000"/>
            <a:ext cx="6324601" cy="631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642" y="254000"/>
            <a:ext cx="6324601" cy="631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642" y="7150100"/>
            <a:ext cx="6324601" cy="631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7302" y="7150100"/>
            <a:ext cx="6324601" cy="631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orm"/>
          <p:cNvSpPr/>
          <p:nvPr/>
        </p:nvSpPr>
        <p:spPr>
          <a:xfrm>
            <a:off x="14862175" y="6873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" name="Form"/>
          <p:cNvSpPr/>
          <p:nvPr/>
        </p:nvSpPr>
        <p:spPr>
          <a:xfrm>
            <a:off x="14862175" y="960437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4" name="Form"/>
          <p:cNvSpPr/>
          <p:nvPr/>
        </p:nvSpPr>
        <p:spPr>
          <a:xfrm>
            <a:off x="14862175" y="17795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" name="Form"/>
          <p:cNvSpPr/>
          <p:nvPr/>
        </p:nvSpPr>
        <p:spPr>
          <a:xfrm>
            <a:off x="14862175" y="20542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6" name="Form"/>
          <p:cNvSpPr/>
          <p:nvPr/>
        </p:nvSpPr>
        <p:spPr>
          <a:xfrm>
            <a:off x="14862175" y="23272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" name="Form"/>
          <p:cNvSpPr/>
          <p:nvPr/>
        </p:nvSpPr>
        <p:spPr>
          <a:xfrm>
            <a:off x="14862175" y="26003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" name="Form"/>
          <p:cNvSpPr/>
          <p:nvPr/>
        </p:nvSpPr>
        <p:spPr>
          <a:xfrm>
            <a:off x="14862175" y="2873375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" name="Form"/>
          <p:cNvSpPr/>
          <p:nvPr/>
        </p:nvSpPr>
        <p:spPr>
          <a:xfrm>
            <a:off x="14862175" y="34194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" name="Form"/>
          <p:cNvSpPr/>
          <p:nvPr/>
        </p:nvSpPr>
        <p:spPr>
          <a:xfrm>
            <a:off x="14862175" y="36925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1" name="Form"/>
          <p:cNvSpPr/>
          <p:nvPr/>
        </p:nvSpPr>
        <p:spPr>
          <a:xfrm>
            <a:off x="14862175" y="39655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2" name="Form"/>
          <p:cNvSpPr/>
          <p:nvPr/>
        </p:nvSpPr>
        <p:spPr>
          <a:xfrm>
            <a:off x="14862175" y="4238625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" name="Form"/>
          <p:cNvSpPr/>
          <p:nvPr/>
        </p:nvSpPr>
        <p:spPr>
          <a:xfrm>
            <a:off x="14862175" y="45116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4" name="Form"/>
          <p:cNvSpPr/>
          <p:nvPr/>
        </p:nvSpPr>
        <p:spPr>
          <a:xfrm>
            <a:off x="14862175" y="47847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5" name="Form"/>
          <p:cNvSpPr/>
          <p:nvPr/>
        </p:nvSpPr>
        <p:spPr>
          <a:xfrm>
            <a:off x="14862175" y="5057775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6" name="Form"/>
          <p:cNvSpPr/>
          <p:nvPr/>
        </p:nvSpPr>
        <p:spPr>
          <a:xfrm>
            <a:off x="14862175" y="587851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" name="Form"/>
          <p:cNvSpPr/>
          <p:nvPr/>
        </p:nvSpPr>
        <p:spPr>
          <a:xfrm>
            <a:off x="14862175" y="64246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8" name="Form"/>
          <p:cNvSpPr/>
          <p:nvPr/>
        </p:nvSpPr>
        <p:spPr>
          <a:xfrm>
            <a:off x="14862175" y="66976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9" name="Form"/>
          <p:cNvSpPr/>
          <p:nvPr/>
        </p:nvSpPr>
        <p:spPr>
          <a:xfrm>
            <a:off x="14862175" y="6970712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0" name="Form"/>
          <p:cNvSpPr/>
          <p:nvPr/>
        </p:nvSpPr>
        <p:spPr>
          <a:xfrm>
            <a:off x="14862175" y="77898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1" name="Form"/>
          <p:cNvSpPr/>
          <p:nvPr/>
        </p:nvSpPr>
        <p:spPr>
          <a:xfrm>
            <a:off x="14862175" y="83359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2" name="Form"/>
          <p:cNvSpPr/>
          <p:nvPr/>
        </p:nvSpPr>
        <p:spPr>
          <a:xfrm>
            <a:off x="14862175" y="86090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3" name="Form"/>
          <p:cNvSpPr/>
          <p:nvPr/>
        </p:nvSpPr>
        <p:spPr>
          <a:xfrm>
            <a:off x="14862175" y="88820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" name="Form"/>
          <p:cNvSpPr/>
          <p:nvPr/>
        </p:nvSpPr>
        <p:spPr>
          <a:xfrm>
            <a:off x="14862175" y="94281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5" name="Form"/>
          <p:cNvSpPr/>
          <p:nvPr/>
        </p:nvSpPr>
        <p:spPr>
          <a:xfrm>
            <a:off x="14862175" y="97012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6" name="Form"/>
          <p:cNvSpPr/>
          <p:nvPr/>
        </p:nvSpPr>
        <p:spPr>
          <a:xfrm>
            <a:off x="14862175" y="99742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7" name="Form"/>
          <p:cNvSpPr/>
          <p:nvPr/>
        </p:nvSpPr>
        <p:spPr>
          <a:xfrm>
            <a:off x="14862175" y="102489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8" name="Form"/>
          <p:cNvSpPr/>
          <p:nvPr/>
        </p:nvSpPr>
        <p:spPr>
          <a:xfrm>
            <a:off x="14862175" y="1052195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9" name="Form"/>
          <p:cNvSpPr/>
          <p:nvPr/>
        </p:nvSpPr>
        <p:spPr>
          <a:xfrm>
            <a:off x="14862175" y="110680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0" name="Form"/>
          <p:cNvSpPr/>
          <p:nvPr/>
        </p:nvSpPr>
        <p:spPr>
          <a:xfrm>
            <a:off x="14862175" y="1134110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1" name="Form"/>
          <p:cNvSpPr/>
          <p:nvPr/>
        </p:nvSpPr>
        <p:spPr>
          <a:xfrm>
            <a:off x="14862175" y="118872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2" name="Form"/>
          <p:cNvSpPr/>
          <p:nvPr/>
        </p:nvSpPr>
        <p:spPr>
          <a:xfrm>
            <a:off x="14862175" y="121602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3" name="Form"/>
          <p:cNvSpPr/>
          <p:nvPr/>
        </p:nvSpPr>
        <p:spPr>
          <a:xfrm>
            <a:off x="14862175" y="124333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4" name="Form"/>
          <p:cNvSpPr/>
          <p:nvPr/>
        </p:nvSpPr>
        <p:spPr>
          <a:xfrm>
            <a:off x="14862175" y="12706350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5" name="Form"/>
          <p:cNvSpPr/>
          <p:nvPr/>
        </p:nvSpPr>
        <p:spPr>
          <a:xfrm>
            <a:off x="14862175" y="129794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6" name="ABS-CBN"/>
          <p:cNvSpPr txBox="1"/>
          <p:nvPr/>
        </p:nvSpPr>
        <p:spPr>
          <a:xfrm>
            <a:off x="14952662" y="678997"/>
            <a:ext cx="251777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ABS-CBN</a:t>
            </a:r>
          </a:p>
        </p:txBody>
      </p:sp>
      <p:sp>
        <p:nvSpPr>
          <p:cNvPr id="387" name="BBC"/>
          <p:cNvSpPr txBox="1"/>
          <p:nvPr/>
        </p:nvSpPr>
        <p:spPr>
          <a:xfrm>
            <a:off x="14952662" y="1226684"/>
            <a:ext cx="19249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BBC</a:t>
            </a:r>
          </a:p>
        </p:txBody>
      </p:sp>
      <p:sp>
        <p:nvSpPr>
          <p:cNvPr id="388" name="Buzzfeed"/>
          <p:cNvSpPr txBox="1"/>
          <p:nvPr/>
        </p:nvSpPr>
        <p:spPr>
          <a:xfrm>
            <a:off x="14952662" y="1772784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Buzzfeed</a:t>
            </a:r>
          </a:p>
        </p:txBody>
      </p:sp>
      <p:sp>
        <p:nvSpPr>
          <p:cNvPr id="389" name="CBC"/>
          <p:cNvSpPr txBox="1"/>
          <p:nvPr/>
        </p:nvSpPr>
        <p:spPr>
          <a:xfrm>
            <a:off x="14952662" y="2045834"/>
            <a:ext cx="133905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CBC</a:t>
            </a:r>
          </a:p>
        </p:txBody>
      </p:sp>
      <p:sp>
        <p:nvSpPr>
          <p:cNvPr id="390" name="CNET"/>
          <p:cNvSpPr txBox="1"/>
          <p:nvPr/>
        </p:nvSpPr>
        <p:spPr>
          <a:xfrm>
            <a:off x="14952662" y="2318884"/>
            <a:ext cx="125888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CNET</a:t>
            </a:r>
          </a:p>
        </p:txBody>
      </p:sp>
      <p:sp>
        <p:nvSpPr>
          <p:cNvPr id="391" name="Engadget"/>
          <p:cNvSpPr txBox="1"/>
          <p:nvPr/>
        </p:nvSpPr>
        <p:spPr>
          <a:xfrm>
            <a:off x="14952662" y="2591934"/>
            <a:ext cx="206866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Engadget</a:t>
            </a:r>
          </a:p>
        </p:txBody>
      </p:sp>
      <p:sp>
        <p:nvSpPr>
          <p:cNvPr id="392" name="Financial Times"/>
          <p:cNvSpPr txBox="1"/>
          <p:nvPr/>
        </p:nvSpPr>
        <p:spPr>
          <a:xfrm>
            <a:off x="14952662" y="3001509"/>
            <a:ext cx="213418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Financial Times</a:t>
            </a:r>
          </a:p>
        </p:txBody>
      </p:sp>
      <p:sp>
        <p:nvSpPr>
          <p:cNvPr id="393" name="IEEE SPECTRUM"/>
          <p:cNvSpPr txBox="1"/>
          <p:nvPr/>
        </p:nvSpPr>
        <p:spPr>
          <a:xfrm>
            <a:off x="14952662" y="3411084"/>
            <a:ext cx="25748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IEEE SPECTRUM</a:t>
            </a:r>
          </a:p>
        </p:txBody>
      </p:sp>
      <p:sp>
        <p:nvSpPr>
          <p:cNvPr id="394" name="Independent"/>
          <p:cNvSpPr txBox="1"/>
          <p:nvPr/>
        </p:nvSpPr>
        <p:spPr>
          <a:xfrm>
            <a:off x="14952662" y="3684134"/>
            <a:ext cx="25111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Independent</a:t>
            </a:r>
          </a:p>
        </p:txBody>
      </p:sp>
      <p:sp>
        <p:nvSpPr>
          <p:cNvPr id="395" name="NPR"/>
          <p:cNvSpPr txBox="1"/>
          <p:nvPr/>
        </p:nvSpPr>
        <p:spPr>
          <a:xfrm>
            <a:off x="14952662" y="3957184"/>
            <a:ext cx="19229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NPR</a:t>
            </a:r>
          </a:p>
        </p:txBody>
      </p:sp>
      <p:sp>
        <p:nvSpPr>
          <p:cNvPr id="396" name="NewScientist"/>
          <p:cNvSpPr txBox="1"/>
          <p:nvPr/>
        </p:nvSpPr>
        <p:spPr>
          <a:xfrm>
            <a:off x="14952662" y="4231821"/>
            <a:ext cx="19825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NewScientist</a:t>
            </a:r>
          </a:p>
        </p:txBody>
      </p:sp>
      <p:sp>
        <p:nvSpPr>
          <p:cNvPr id="397" name="The Atlantic"/>
          <p:cNvSpPr txBox="1"/>
          <p:nvPr/>
        </p:nvSpPr>
        <p:spPr>
          <a:xfrm>
            <a:off x="14952662" y="4504871"/>
            <a:ext cx="22456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Atlantic</a:t>
            </a:r>
          </a:p>
        </p:txBody>
      </p:sp>
      <p:sp>
        <p:nvSpPr>
          <p:cNvPr id="398" name="The Telegraph"/>
          <p:cNvSpPr txBox="1"/>
          <p:nvPr/>
        </p:nvSpPr>
        <p:spPr>
          <a:xfrm>
            <a:off x="14952662" y="4777921"/>
            <a:ext cx="21585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Telegraph</a:t>
            </a:r>
          </a:p>
        </p:txBody>
      </p:sp>
      <p:sp>
        <p:nvSpPr>
          <p:cNvPr id="399" name="The New York Times"/>
          <p:cNvSpPr txBox="1"/>
          <p:nvPr/>
        </p:nvSpPr>
        <p:spPr>
          <a:xfrm>
            <a:off x="14952662" y="5324021"/>
            <a:ext cx="24867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New York Times</a:t>
            </a:r>
          </a:p>
        </p:txBody>
      </p:sp>
      <p:sp>
        <p:nvSpPr>
          <p:cNvPr id="400" name="The Washington Post"/>
          <p:cNvSpPr txBox="1"/>
          <p:nvPr/>
        </p:nvSpPr>
        <p:spPr>
          <a:xfrm>
            <a:off x="14952662" y="6006646"/>
            <a:ext cx="26165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Washington Post</a:t>
            </a:r>
          </a:p>
        </p:txBody>
      </p:sp>
      <p:sp>
        <p:nvSpPr>
          <p:cNvPr id="401" name="Forbes"/>
          <p:cNvSpPr txBox="1"/>
          <p:nvPr/>
        </p:nvSpPr>
        <p:spPr>
          <a:xfrm>
            <a:off x="14952662" y="6416221"/>
            <a:ext cx="24212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Forbes</a:t>
            </a:r>
          </a:p>
        </p:txBody>
      </p:sp>
      <p:sp>
        <p:nvSpPr>
          <p:cNvPr id="402" name="MOTHERBOARD"/>
          <p:cNvSpPr txBox="1"/>
          <p:nvPr/>
        </p:nvSpPr>
        <p:spPr>
          <a:xfrm>
            <a:off x="14952662" y="6689272"/>
            <a:ext cx="24162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MOTHERBOARD</a:t>
            </a:r>
          </a:p>
        </p:txBody>
      </p:sp>
      <p:sp>
        <p:nvSpPr>
          <p:cNvPr id="403" name="PHYS.ORG"/>
          <p:cNvSpPr txBox="1"/>
          <p:nvPr/>
        </p:nvSpPr>
        <p:spPr>
          <a:xfrm>
            <a:off x="14952662" y="7235372"/>
            <a:ext cx="23992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PHYS.ORG</a:t>
            </a:r>
          </a:p>
        </p:txBody>
      </p:sp>
      <p:sp>
        <p:nvSpPr>
          <p:cNvPr id="404" name="WIRED"/>
          <p:cNvSpPr txBox="1"/>
          <p:nvPr/>
        </p:nvSpPr>
        <p:spPr>
          <a:xfrm>
            <a:off x="14952662" y="7917997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WIRED</a:t>
            </a:r>
          </a:p>
        </p:txBody>
      </p:sp>
      <p:sp>
        <p:nvSpPr>
          <p:cNvPr id="405" name="CNBC"/>
          <p:cNvSpPr txBox="1"/>
          <p:nvPr/>
        </p:nvSpPr>
        <p:spPr>
          <a:xfrm>
            <a:off x="14952662" y="8327572"/>
            <a:ext cx="134507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CNBC</a:t>
            </a:r>
          </a:p>
        </p:txBody>
      </p:sp>
      <p:sp>
        <p:nvSpPr>
          <p:cNvPr id="406" name="Fast Company"/>
          <p:cNvSpPr txBox="1"/>
          <p:nvPr/>
        </p:nvSpPr>
        <p:spPr>
          <a:xfrm>
            <a:off x="14952662" y="8602209"/>
            <a:ext cx="19352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Fast Company</a:t>
            </a:r>
          </a:p>
        </p:txBody>
      </p:sp>
      <p:sp>
        <p:nvSpPr>
          <p:cNvPr id="407" name="MIT Technology Review"/>
          <p:cNvSpPr txBox="1"/>
          <p:nvPr/>
        </p:nvSpPr>
        <p:spPr>
          <a:xfrm>
            <a:off x="14952662" y="9011784"/>
            <a:ext cx="27061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MIT Technology Review</a:t>
            </a:r>
          </a:p>
        </p:txBody>
      </p:sp>
      <p:sp>
        <p:nvSpPr>
          <p:cNvPr id="408" name="Pew Research Center"/>
          <p:cNvSpPr txBox="1"/>
          <p:nvPr/>
        </p:nvSpPr>
        <p:spPr>
          <a:xfrm>
            <a:off x="14952662" y="9421359"/>
            <a:ext cx="258555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Pew Research Center</a:t>
            </a:r>
          </a:p>
        </p:txBody>
      </p:sp>
      <p:sp>
        <p:nvSpPr>
          <p:cNvPr id="409" name="The Conversation"/>
          <p:cNvSpPr txBox="1"/>
          <p:nvPr/>
        </p:nvSpPr>
        <p:spPr>
          <a:xfrm>
            <a:off x="14952662" y="9694409"/>
            <a:ext cx="224597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Conversation</a:t>
            </a:r>
          </a:p>
        </p:txBody>
      </p:sp>
      <p:sp>
        <p:nvSpPr>
          <p:cNvPr id="410" name="The Sun"/>
          <p:cNvSpPr txBox="1"/>
          <p:nvPr/>
        </p:nvSpPr>
        <p:spPr>
          <a:xfrm>
            <a:off x="14952662" y="9967459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Sun</a:t>
            </a:r>
          </a:p>
        </p:txBody>
      </p:sp>
      <p:sp>
        <p:nvSpPr>
          <p:cNvPr id="411" name="US News"/>
          <p:cNvSpPr txBox="1"/>
          <p:nvPr/>
        </p:nvSpPr>
        <p:spPr>
          <a:xfrm>
            <a:off x="14952662" y="10240509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US News</a:t>
            </a:r>
          </a:p>
        </p:txBody>
      </p:sp>
      <p:sp>
        <p:nvSpPr>
          <p:cNvPr id="412" name="The Guardian"/>
          <p:cNvSpPr txBox="1"/>
          <p:nvPr/>
        </p:nvSpPr>
        <p:spPr>
          <a:xfrm>
            <a:off x="14952662" y="10650084"/>
            <a:ext cx="22874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Guardian</a:t>
            </a:r>
          </a:p>
        </p:txBody>
      </p:sp>
      <p:sp>
        <p:nvSpPr>
          <p:cNvPr id="413" name="Bloomberg"/>
          <p:cNvSpPr txBox="1"/>
          <p:nvPr/>
        </p:nvSpPr>
        <p:spPr>
          <a:xfrm>
            <a:off x="14952662" y="11059659"/>
            <a:ext cx="19164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Bloomberg</a:t>
            </a:r>
          </a:p>
        </p:txBody>
      </p:sp>
      <p:sp>
        <p:nvSpPr>
          <p:cNvPr id="414" name="Businessinsider"/>
          <p:cNvSpPr txBox="1"/>
          <p:nvPr/>
        </p:nvSpPr>
        <p:spPr>
          <a:xfrm>
            <a:off x="14952662" y="11469234"/>
            <a:ext cx="18743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Businessinsider</a:t>
            </a:r>
          </a:p>
        </p:txBody>
      </p:sp>
      <p:sp>
        <p:nvSpPr>
          <p:cNvPr id="415" name="Mashable"/>
          <p:cNvSpPr txBox="1"/>
          <p:nvPr/>
        </p:nvSpPr>
        <p:spPr>
          <a:xfrm>
            <a:off x="14952662" y="11880397"/>
            <a:ext cx="16118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Mashable</a:t>
            </a:r>
          </a:p>
        </p:txBody>
      </p:sp>
      <p:sp>
        <p:nvSpPr>
          <p:cNvPr id="416" name="TechCrunch"/>
          <p:cNvSpPr txBox="1"/>
          <p:nvPr/>
        </p:nvSpPr>
        <p:spPr>
          <a:xfrm>
            <a:off x="14952662" y="12151859"/>
            <a:ext cx="144763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TechCrunch</a:t>
            </a:r>
          </a:p>
        </p:txBody>
      </p:sp>
      <p:sp>
        <p:nvSpPr>
          <p:cNvPr id="417" name="The Hill"/>
          <p:cNvSpPr txBox="1"/>
          <p:nvPr/>
        </p:nvSpPr>
        <p:spPr>
          <a:xfrm>
            <a:off x="14952662" y="12426497"/>
            <a:ext cx="13659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Hill</a:t>
            </a:r>
          </a:p>
        </p:txBody>
      </p:sp>
      <p:sp>
        <p:nvSpPr>
          <p:cNvPr id="418" name="The Sydney Morning Herald"/>
          <p:cNvSpPr txBox="1"/>
          <p:nvPr/>
        </p:nvSpPr>
        <p:spPr>
          <a:xfrm>
            <a:off x="14952662" y="12699547"/>
            <a:ext cx="30508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Sydney Morning Herald</a:t>
            </a:r>
          </a:p>
        </p:txBody>
      </p:sp>
      <p:sp>
        <p:nvSpPr>
          <p:cNvPr id="419" name="The Times"/>
          <p:cNvSpPr txBox="1"/>
          <p:nvPr/>
        </p:nvSpPr>
        <p:spPr>
          <a:xfrm>
            <a:off x="14952662" y="12972597"/>
            <a:ext cx="19938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Times</a:t>
            </a:r>
          </a:p>
        </p:txBody>
      </p:sp>
      <p:sp>
        <p:nvSpPr>
          <p:cNvPr id="420" name="Form"/>
          <p:cNvSpPr/>
          <p:nvPr/>
        </p:nvSpPr>
        <p:spPr>
          <a:xfrm>
            <a:off x="18116550" y="7191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1" name="Form"/>
          <p:cNvSpPr/>
          <p:nvPr/>
        </p:nvSpPr>
        <p:spPr>
          <a:xfrm>
            <a:off x="18116550" y="9921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2" name="Form"/>
          <p:cNvSpPr/>
          <p:nvPr/>
        </p:nvSpPr>
        <p:spPr>
          <a:xfrm>
            <a:off x="18116550" y="12652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3" name="Form"/>
          <p:cNvSpPr/>
          <p:nvPr/>
        </p:nvSpPr>
        <p:spPr>
          <a:xfrm>
            <a:off x="18116550" y="15382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4" name="Form"/>
          <p:cNvSpPr/>
          <p:nvPr/>
        </p:nvSpPr>
        <p:spPr>
          <a:xfrm>
            <a:off x="18116550" y="18113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5" name="Form"/>
          <p:cNvSpPr/>
          <p:nvPr/>
        </p:nvSpPr>
        <p:spPr>
          <a:xfrm>
            <a:off x="18116550" y="20843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43"/>
                  <a:pt x="16189" y="20163"/>
                </a:cubicBezTo>
                <a:cubicBezTo>
                  <a:pt x="14458" y="21136"/>
                  <a:pt x="12770" y="21600"/>
                  <a:pt x="10778" y="21600"/>
                </a:cubicBezTo>
                <a:cubicBezTo>
                  <a:pt x="8787" y="21600"/>
                  <a:pt x="7142" y="21136"/>
                  <a:pt x="5411" y="20163"/>
                </a:cubicBezTo>
                <a:cubicBezTo>
                  <a:pt x="3723" y="19143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10"/>
                  <a:pt x="5411" y="1437"/>
                </a:cubicBezTo>
                <a:cubicBezTo>
                  <a:pt x="7142" y="417"/>
                  <a:pt x="8787" y="0"/>
                  <a:pt x="10778" y="0"/>
                </a:cubicBezTo>
                <a:cubicBezTo>
                  <a:pt x="12770" y="0"/>
                  <a:pt x="14458" y="417"/>
                  <a:pt x="16189" y="1437"/>
                </a:cubicBezTo>
                <a:cubicBezTo>
                  <a:pt x="17921" y="2410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6" name="Form"/>
          <p:cNvSpPr/>
          <p:nvPr/>
        </p:nvSpPr>
        <p:spPr>
          <a:xfrm>
            <a:off x="18116550" y="23574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7" name="Form"/>
          <p:cNvSpPr/>
          <p:nvPr/>
        </p:nvSpPr>
        <p:spPr>
          <a:xfrm>
            <a:off x="18116550" y="26304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8" name="Form"/>
          <p:cNvSpPr/>
          <p:nvPr/>
        </p:nvSpPr>
        <p:spPr>
          <a:xfrm>
            <a:off x="18116550" y="29051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9" name="Form"/>
          <p:cNvSpPr/>
          <p:nvPr/>
        </p:nvSpPr>
        <p:spPr>
          <a:xfrm>
            <a:off x="18116550" y="31781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0" name="Form"/>
          <p:cNvSpPr/>
          <p:nvPr/>
        </p:nvSpPr>
        <p:spPr>
          <a:xfrm>
            <a:off x="18116550" y="34512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1" name="Form"/>
          <p:cNvSpPr/>
          <p:nvPr/>
        </p:nvSpPr>
        <p:spPr>
          <a:xfrm>
            <a:off x="18116550" y="37242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2" name="Form"/>
          <p:cNvSpPr/>
          <p:nvPr/>
        </p:nvSpPr>
        <p:spPr>
          <a:xfrm>
            <a:off x="18116550" y="42703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3" name="Form"/>
          <p:cNvSpPr/>
          <p:nvPr/>
        </p:nvSpPr>
        <p:spPr>
          <a:xfrm>
            <a:off x="18116550" y="39973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4" name="Form"/>
          <p:cNvSpPr/>
          <p:nvPr/>
        </p:nvSpPr>
        <p:spPr>
          <a:xfrm>
            <a:off x="18116550" y="70008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5" name="Form"/>
          <p:cNvSpPr/>
          <p:nvPr/>
        </p:nvSpPr>
        <p:spPr>
          <a:xfrm>
            <a:off x="18116550" y="45434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6" name="Form"/>
          <p:cNvSpPr/>
          <p:nvPr/>
        </p:nvSpPr>
        <p:spPr>
          <a:xfrm>
            <a:off x="18116550" y="105537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7" name="Form"/>
          <p:cNvSpPr/>
          <p:nvPr/>
        </p:nvSpPr>
        <p:spPr>
          <a:xfrm>
            <a:off x="18116550" y="50895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8" name="Form"/>
          <p:cNvSpPr/>
          <p:nvPr/>
        </p:nvSpPr>
        <p:spPr>
          <a:xfrm>
            <a:off x="18116550" y="53625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9" name="Form"/>
          <p:cNvSpPr/>
          <p:nvPr/>
        </p:nvSpPr>
        <p:spPr>
          <a:xfrm>
            <a:off x="18116550" y="48164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0" name="Form"/>
          <p:cNvSpPr/>
          <p:nvPr/>
        </p:nvSpPr>
        <p:spPr>
          <a:xfrm>
            <a:off x="18116550" y="59086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1" name="Form"/>
          <p:cNvSpPr/>
          <p:nvPr/>
        </p:nvSpPr>
        <p:spPr>
          <a:xfrm>
            <a:off x="18116550" y="78216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2" name="Form"/>
          <p:cNvSpPr/>
          <p:nvPr/>
        </p:nvSpPr>
        <p:spPr>
          <a:xfrm>
            <a:off x="18116550" y="64547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3" name="Form"/>
          <p:cNvSpPr/>
          <p:nvPr/>
        </p:nvSpPr>
        <p:spPr>
          <a:xfrm>
            <a:off x="18116550" y="67278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4" name="Form"/>
          <p:cNvSpPr/>
          <p:nvPr/>
        </p:nvSpPr>
        <p:spPr>
          <a:xfrm>
            <a:off x="18116550" y="72755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5" name="Form"/>
          <p:cNvSpPr/>
          <p:nvPr/>
        </p:nvSpPr>
        <p:spPr>
          <a:xfrm>
            <a:off x="18116550" y="56356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6" name="Form"/>
          <p:cNvSpPr/>
          <p:nvPr/>
        </p:nvSpPr>
        <p:spPr>
          <a:xfrm>
            <a:off x="18116550" y="61817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7" name="Form"/>
          <p:cNvSpPr/>
          <p:nvPr/>
        </p:nvSpPr>
        <p:spPr>
          <a:xfrm>
            <a:off x="18116550" y="83677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8" name="Form"/>
          <p:cNvSpPr/>
          <p:nvPr/>
        </p:nvSpPr>
        <p:spPr>
          <a:xfrm>
            <a:off x="18116550" y="86407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9" name="Form"/>
          <p:cNvSpPr/>
          <p:nvPr/>
        </p:nvSpPr>
        <p:spPr>
          <a:xfrm>
            <a:off x="18116550" y="89138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05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0" name="Form"/>
          <p:cNvSpPr/>
          <p:nvPr/>
        </p:nvSpPr>
        <p:spPr>
          <a:xfrm>
            <a:off x="18116550" y="91868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90"/>
                  <a:pt x="16189" y="20163"/>
                </a:cubicBezTo>
                <a:cubicBezTo>
                  <a:pt x="14458" y="21183"/>
                  <a:pt x="12770" y="21600"/>
                  <a:pt x="10778" y="21600"/>
                </a:cubicBezTo>
                <a:cubicBezTo>
                  <a:pt x="8787" y="21600"/>
                  <a:pt x="7142" y="21183"/>
                  <a:pt x="5411" y="20163"/>
                </a:cubicBezTo>
                <a:cubicBezTo>
                  <a:pt x="3723" y="19190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57"/>
                  <a:pt x="5411" y="1437"/>
                </a:cubicBezTo>
                <a:cubicBezTo>
                  <a:pt x="7142" y="464"/>
                  <a:pt x="8787" y="0"/>
                  <a:pt x="10778" y="0"/>
                </a:cubicBezTo>
                <a:cubicBezTo>
                  <a:pt x="12770" y="0"/>
                  <a:pt x="14458" y="464"/>
                  <a:pt x="16189" y="1437"/>
                </a:cubicBezTo>
                <a:cubicBezTo>
                  <a:pt x="17921" y="2457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1" name="Form"/>
          <p:cNvSpPr/>
          <p:nvPr/>
        </p:nvSpPr>
        <p:spPr>
          <a:xfrm>
            <a:off x="18116550" y="94599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2" name="Form"/>
          <p:cNvSpPr/>
          <p:nvPr/>
        </p:nvSpPr>
        <p:spPr>
          <a:xfrm>
            <a:off x="18116550" y="75485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3" name="Form"/>
          <p:cNvSpPr/>
          <p:nvPr/>
        </p:nvSpPr>
        <p:spPr>
          <a:xfrm>
            <a:off x="18116550" y="97329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4" name="Form"/>
          <p:cNvSpPr/>
          <p:nvPr/>
        </p:nvSpPr>
        <p:spPr>
          <a:xfrm>
            <a:off x="18116550" y="100060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5" name="Form"/>
          <p:cNvSpPr/>
          <p:nvPr/>
        </p:nvSpPr>
        <p:spPr>
          <a:xfrm>
            <a:off x="18116550" y="102790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6" name="Form"/>
          <p:cNvSpPr/>
          <p:nvPr/>
        </p:nvSpPr>
        <p:spPr>
          <a:xfrm>
            <a:off x="18116550" y="80946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7" name="Form"/>
          <p:cNvSpPr/>
          <p:nvPr/>
        </p:nvSpPr>
        <p:spPr>
          <a:xfrm>
            <a:off x="18116550" y="110998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8" name="Form"/>
          <p:cNvSpPr/>
          <p:nvPr/>
        </p:nvSpPr>
        <p:spPr>
          <a:xfrm>
            <a:off x="18116550" y="113728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9" name="Form"/>
          <p:cNvSpPr/>
          <p:nvPr/>
        </p:nvSpPr>
        <p:spPr>
          <a:xfrm>
            <a:off x="18116550" y="116459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0" name="Form"/>
          <p:cNvSpPr/>
          <p:nvPr/>
        </p:nvSpPr>
        <p:spPr>
          <a:xfrm>
            <a:off x="18116550" y="119189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1" name="Form"/>
          <p:cNvSpPr/>
          <p:nvPr/>
        </p:nvSpPr>
        <p:spPr>
          <a:xfrm>
            <a:off x="18116550" y="121920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2" name="Form"/>
          <p:cNvSpPr/>
          <p:nvPr/>
        </p:nvSpPr>
        <p:spPr>
          <a:xfrm>
            <a:off x="18116550" y="108251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3" name="Form"/>
          <p:cNvSpPr/>
          <p:nvPr/>
        </p:nvSpPr>
        <p:spPr>
          <a:xfrm>
            <a:off x="18116550" y="124650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4" name="Form"/>
          <p:cNvSpPr/>
          <p:nvPr/>
        </p:nvSpPr>
        <p:spPr>
          <a:xfrm>
            <a:off x="18116550" y="127381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81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5" name="Form"/>
          <p:cNvSpPr/>
          <p:nvPr/>
        </p:nvSpPr>
        <p:spPr>
          <a:xfrm>
            <a:off x="18116550" y="130111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27 times"/>
          <p:cNvSpPr txBox="1"/>
          <p:nvPr/>
        </p:nvSpPr>
        <p:spPr>
          <a:xfrm>
            <a:off x="4716462" y="3374571"/>
            <a:ext cx="12240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27 times</a:t>
            </a:r>
          </a:p>
        </p:txBody>
      </p:sp>
      <p:sp>
        <p:nvSpPr>
          <p:cNvPr id="468" name="Oxford"/>
          <p:cNvSpPr txBox="1"/>
          <p:nvPr/>
        </p:nvSpPr>
        <p:spPr>
          <a:xfrm>
            <a:off x="4706937" y="2835376"/>
            <a:ext cx="186584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3800">
                <a:solidFill>
                  <a:srgbClr val="5B76B9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Oxford</a:t>
            </a:r>
          </a:p>
        </p:txBody>
      </p:sp>
      <p:sp>
        <p:nvSpPr>
          <p:cNvPr id="469" name="&quot;The Computational"/>
          <p:cNvSpPr txBox="1"/>
          <p:nvPr/>
        </p:nvSpPr>
        <p:spPr>
          <a:xfrm>
            <a:off x="4703762" y="3742871"/>
            <a:ext cx="21897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 "The Computational </a:t>
            </a:r>
          </a:p>
        </p:txBody>
      </p:sp>
      <p:sp>
        <p:nvSpPr>
          <p:cNvPr id="470" name="Propaganda Project"/>
          <p:cNvSpPr txBox="1"/>
          <p:nvPr/>
        </p:nvSpPr>
        <p:spPr>
          <a:xfrm>
            <a:off x="4703762" y="4019096"/>
            <a:ext cx="2070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Propaganda Project </a:t>
            </a:r>
          </a:p>
        </p:txBody>
      </p:sp>
      <p:sp>
        <p:nvSpPr>
          <p:cNvPr id="471" name="of Oxford University&quot;"/>
          <p:cNvSpPr txBox="1"/>
          <p:nvPr/>
        </p:nvSpPr>
        <p:spPr>
          <a:xfrm>
            <a:off x="4703762" y="4296909"/>
            <a:ext cx="219425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of Oxford University"</a:t>
            </a:r>
          </a:p>
        </p:txBody>
      </p:sp>
      <p:sp>
        <p:nvSpPr>
          <p:cNvPr id="472" name="Form"/>
          <p:cNvSpPr/>
          <p:nvPr/>
        </p:nvSpPr>
        <p:spPr>
          <a:xfrm>
            <a:off x="14862175" y="6873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3" name="Form"/>
          <p:cNvSpPr/>
          <p:nvPr/>
        </p:nvSpPr>
        <p:spPr>
          <a:xfrm>
            <a:off x="14862175" y="960437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4" name="Form"/>
          <p:cNvSpPr/>
          <p:nvPr/>
        </p:nvSpPr>
        <p:spPr>
          <a:xfrm>
            <a:off x="14862175" y="17795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5" name="Form"/>
          <p:cNvSpPr/>
          <p:nvPr/>
        </p:nvSpPr>
        <p:spPr>
          <a:xfrm>
            <a:off x="14862175" y="20542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6" name="Form"/>
          <p:cNvSpPr/>
          <p:nvPr/>
        </p:nvSpPr>
        <p:spPr>
          <a:xfrm>
            <a:off x="14862175" y="23272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7" name="Form"/>
          <p:cNvSpPr/>
          <p:nvPr/>
        </p:nvSpPr>
        <p:spPr>
          <a:xfrm>
            <a:off x="14862175" y="26003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8" name="Form"/>
          <p:cNvSpPr/>
          <p:nvPr/>
        </p:nvSpPr>
        <p:spPr>
          <a:xfrm>
            <a:off x="14862175" y="2873375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9" name="Form"/>
          <p:cNvSpPr/>
          <p:nvPr/>
        </p:nvSpPr>
        <p:spPr>
          <a:xfrm>
            <a:off x="14862175" y="34194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0" name="Form"/>
          <p:cNvSpPr/>
          <p:nvPr/>
        </p:nvSpPr>
        <p:spPr>
          <a:xfrm>
            <a:off x="14862175" y="36925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1" name="Form"/>
          <p:cNvSpPr/>
          <p:nvPr/>
        </p:nvSpPr>
        <p:spPr>
          <a:xfrm>
            <a:off x="14862175" y="39655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2" name="Form"/>
          <p:cNvSpPr/>
          <p:nvPr/>
        </p:nvSpPr>
        <p:spPr>
          <a:xfrm>
            <a:off x="14862175" y="4238625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3" name="Form"/>
          <p:cNvSpPr/>
          <p:nvPr/>
        </p:nvSpPr>
        <p:spPr>
          <a:xfrm>
            <a:off x="14862175" y="45116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4" name="Form"/>
          <p:cNvSpPr/>
          <p:nvPr/>
        </p:nvSpPr>
        <p:spPr>
          <a:xfrm>
            <a:off x="14862175" y="47847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5" name="Form"/>
          <p:cNvSpPr/>
          <p:nvPr/>
        </p:nvSpPr>
        <p:spPr>
          <a:xfrm>
            <a:off x="14862175" y="5057775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6" name="Form"/>
          <p:cNvSpPr/>
          <p:nvPr/>
        </p:nvSpPr>
        <p:spPr>
          <a:xfrm>
            <a:off x="14862175" y="587851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7" name="Form"/>
          <p:cNvSpPr/>
          <p:nvPr/>
        </p:nvSpPr>
        <p:spPr>
          <a:xfrm>
            <a:off x="14862175" y="64246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8" name="Form"/>
          <p:cNvSpPr/>
          <p:nvPr/>
        </p:nvSpPr>
        <p:spPr>
          <a:xfrm>
            <a:off x="14862175" y="66976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9" name="Form"/>
          <p:cNvSpPr/>
          <p:nvPr/>
        </p:nvSpPr>
        <p:spPr>
          <a:xfrm>
            <a:off x="14862175" y="6970712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0" name="Form"/>
          <p:cNvSpPr/>
          <p:nvPr/>
        </p:nvSpPr>
        <p:spPr>
          <a:xfrm>
            <a:off x="14862175" y="77898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1" name="Form"/>
          <p:cNvSpPr/>
          <p:nvPr/>
        </p:nvSpPr>
        <p:spPr>
          <a:xfrm>
            <a:off x="14862175" y="83359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2" name="Form"/>
          <p:cNvSpPr/>
          <p:nvPr/>
        </p:nvSpPr>
        <p:spPr>
          <a:xfrm>
            <a:off x="14862175" y="86090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3" name="Form"/>
          <p:cNvSpPr/>
          <p:nvPr/>
        </p:nvSpPr>
        <p:spPr>
          <a:xfrm>
            <a:off x="14862175" y="88820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4" name="Form"/>
          <p:cNvSpPr/>
          <p:nvPr/>
        </p:nvSpPr>
        <p:spPr>
          <a:xfrm>
            <a:off x="14862175" y="94281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5" name="Form"/>
          <p:cNvSpPr/>
          <p:nvPr/>
        </p:nvSpPr>
        <p:spPr>
          <a:xfrm>
            <a:off x="14862175" y="97012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6" name="Form"/>
          <p:cNvSpPr/>
          <p:nvPr/>
        </p:nvSpPr>
        <p:spPr>
          <a:xfrm>
            <a:off x="14862175" y="99742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7" name="Form"/>
          <p:cNvSpPr/>
          <p:nvPr/>
        </p:nvSpPr>
        <p:spPr>
          <a:xfrm>
            <a:off x="14862175" y="102489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8" name="Form"/>
          <p:cNvSpPr/>
          <p:nvPr/>
        </p:nvSpPr>
        <p:spPr>
          <a:xfrm>
            <a:off x="14862175" y="1052195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9" name="Form"/>
          <p:cNvSpPr/>
          <p:nvPr/>
        </p:nvSpPr>
        <p:spPr>
          <a:xfrm>
            <a:off x="14862175" y="110680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0" name="Form"/>
          <p:cNvSpPr/>
          <p:nvPr/>
        </p:nvSpPr>
        <p:spPr>
          <a:xfrm>
            <a:off x="14862175" y="1134110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1" name="Form"/>
          <p:cNvSpPr/>
          <p:nvPr/>
        </p:nvSpPr>
        <p:spPr>
          <a:xfrm>
            <a:off x="14862175" y="118872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2" name="Form"/>
          <p:cNvSpPr/>
          <p:nvPr/>
        </p:nvSpPr>
        <p:spPr>
          <a:xfrm>
            <a:off x="14862175" y="121602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3" name="Form"/>
          <p:cNvSpPr/>
          <p:nvPr/>
        </p:nvSpPr>
        <p:spPr>
          <a:xfrm>
            <a:off x="14862175" y="124333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4" name="Form"/>
          <p:cNvSpPr/>
          <p:nvPr/>
        </p:nvSpPr>
        <p:spPr>
          <a:xfrm>
            <a:off x="14862175" y="12706350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5" name="Form"/>
          <p:cNvSpPr/>
          <p:nvPr/>
        </p:nvSpPr>
        <p:spPr>
          <a:xfrm>
            <a:off x="14862175" y="129794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6" name="Form"/>
          <p:cNvSpPr/>
          <p:nvPr/>
        </p:nvSpPr>
        <p:spPr>
          <a:xfrm>
            <a:off x="7077075" y="687387"/>
            <a:ext cx="7762516" cy="48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16"/>
                </a:moveTo>
                <a:lnTo>
                  <a:pt x="0" y="21600"/>
                </a:lnTo>
                <a:cubicBezTo>
                  <a:pt x="11081" y="21600"/>
                  <a:pt x="10520" y="10333"/>
                  <a:pt x="21600" y="10333"/>
                </a:cubicBezTo>
                <a:lnTo>
                  <a:pt x="21600" y="0"/>
                </a:lnTo>
                <a:cubicBezTo>
                  <a:pt x="10520" y="0"/>
                  <a:pt x="11081" y="12216"/>
                  <a:pt x="0" y="12216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7" name="Form"/>
          <p:cNvSpPr/>
          <p:nvPr/>
        </p:nvSpPr>
        <p:spPr>
          <a:xfrm>
            <a:off x="7077075" y="960437"/>
            <a:ext cx="7762516" cy="420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791"/>
                </a:moveTo>
                <a:lnTo>
                  <a:pt x="0" y="21600"/>
                </a:lnTo>
                <a:cubicBezTo>
                  <a:pt x="11081" y="21600"/>
                  <a:pt x="10520" y="11883"/>
                  <a:pt x="21600" y="11883"/>
                </a:cubicBezTo>
                <a:lnTo>
                  <a:pt x="21600" y="0"/>
                </a:lnTo>
                <a:cubicBezTo>
                  <a:pt x="10520" y="0"/>
                  <a:pt x="11081" y="10791"/>
                  <a:pt x="0" y="10791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8" name="Form"/>
          <p:cNvSpPr/>
          <p:nvPr/>
        </p:nvSpPr>
        <p:spPr>
          <a:xfrm>
            <a:off x="7077075" y="1233487"/>
            <a:ext cx="7762516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884"/>
                </a:moveTo>
                <a:lnTo>
                  <a:pt x="0" y="21600"/>
                </a:lnTo>
                <a:cubicBezTo>
                  <a:pt x="11081" y="21600"/>
                  <a:pt x="10520" y="13979"/>
                  <a:pt x="21600" y="13979"/>
                </a:cubicBezTo>
                <a:lnTo>
                  <a:pt x="21600" y="0"/>
                </a:lnTo>
                <a:cubicBezTo>
                  <a:pt x="10520" y="0"/>
                  <a:pt x="11081" y="8884"/>
                  <a:pt x="0" y="8884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9" name="Form"/>
          <p:cNvSpPr/>
          <p:nvPr/>
        </p:nvSpPr>
        <p:spPr>
          <a:xfrm>
            <a:off x="7077075" y="1506537"/>
            <a:ext cx="7762516" cy="294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9"/>
                </a:moveTo>
                <a:lnTo>
                  <a:pt x="0" y="21600"/>
                </a:lnTo>
                <a:cubicBezTo>
                  <a:pt x="11081" y="21600"/>
                  <a:pt x="10520" y="16953"/>
                  <a:pt x="21600" y="16953"/>
                </a:cubicBezTo>
                <a:lnTo>
                  <a:pt x="21600" y="0"/>
                </a:lnTo>
                <a:cubicBezTo>
                  <a:pt x="10520" y="0"/>
                  <a:pt x="11081" y="6179"/>
                  <a:pt x="0" y="6179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0" name="Form"/>
          <p:cNvSpPr/>
          <p:nvPr/>
        </p:nvSpPr>
        <p:spPr>
          <a:xfrm>
            <a:off x="7077075" y="1779587"/>
            <a:ext cx="7762516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5"/>
                </a:moveTo>
                <a:lnTo>
                  <a:pt x="0" y="21600"/>
                </a:lnTo>
                <a:cubicBezTo>
                  <a:pt x="11081" y="21600"/>
                  <a:pt x="10520" y="21600"/>
                  <a:pt x="21600" y="21600"/>
                </a:cubicBezTo>
                <a:lnTo>
                  <a:pt x="21600" y="0"/>
                </a:lnTo>
                <a:cubicBezTo>
                  <a:pt x="10520" y="0"/>
                  <a:pt x="11081" y="1985"/>
                  <a:pt x="0" y="1985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1" name="Form"/>
          <p:cNvSpPr/>
          <p:nvPr/>
        </p:nvSpPr>
        <p:spPr>
          <a:xfrm>
            <a:off x="7077075" y="2011362"/>
            <a:ext cx="7762516" cy="272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6620"/>
                </a:lnTo>
                <a:cubicBezTo>
                  <a:pt x="11081" y="16620"/>
                  <a:pt x="10520" y="21600"/>
                  <a:pt x="21600" y="21600"/>
                </a:cubicBezTo>
                <a:lnTo>
                  <a:pt x="21600" y="3330"/>
                </a:lnTo>
                <a:cubicBezTo>
                  <a:pt x="10520" y="333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2" name="Form"/>
          <p:cNvSpPr/>
          <p:nvPr/>
        </p:nvSpPr>
        <p:spPr>
          <a:xfrm>
            <a:off x="7077075" y="2220912"/>
            <a:ext cx="7762516" cy="336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3506"/>
                </a:lnTo>
                <a:cubicBezTo>
                  <a:pt x="11081" y="13506"/>
                  <a:pt x="10520" y="21600"/>
                  <a:pt x="21600" y="21600"/>
                </a:cubicBezTo>
                <a:lnTo>
                  <a:pt x="21600" y="6753"/>
                </a:lnTo>
                <a:cubicBezTo>
                  <a:pt x="10520" y="675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3" name="Form"/>
          <p:cNvSpPr/>
          <p:nvPr/>
        </p:nvSpPr>
        <p:spPr>
          <a:xfrm>
            <a:off x="7077075" y="2432050"/>
            <a:ext cx="7762516" cy="39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1355"/>
                </a:lnTo>
                <a:cubicBezTo>
                  <a:pt x="11081" y="11355"/>
                  <a:pt x="10520" y="21600"/>
                  <a:pt x="21600" y="21600"/>
                </a:cubicBezTo>
                <a:lnTo>
                  <a:pt x="21600" y="9096"/>
                </a:lnTo>
                <a:cubicBezTo>
                  <a:pt x="10520" y="9096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4" name="Form"/>
          <p:cNvSpPr/>
          <p:nvPr/>
        </p:nvSpPr>
        <p:spPr>
          <a:xfrm>
            <a:off x="7077075" y="2641600"/>
            <a:ext cx="7762516" cy="46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824"/>
                </a:lnTo>
                <a:cubicBezTo>
                  <a:pt x="11081" y="9824"/>
                  <a:pt x="10520" y="21600"/>
                  <a:pt x="21600" y="21600"/>
                </a:cubicBezTo>
                <a:lnTo>
                  <a:pt x="21600" y="10800"/>
                </a:lnTo>
                <a:cubicBezTo>
                  <a:pt x="10520" y="1080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5" name="Form"/>
          <p:cNvSpPr/>
          <p:nvPr/>
        </p:nvSpPr>
        <p:spPr>
          <a:xfrm>
            <a:off x="7077075" y="2851150"/>
            <a:ext cx="7762516" cy="525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8646"/>
                </a:lnTo>
                <a:cubicBezTo>
                  <a:pt x="11081" y="8646"/>
                  <a:pt x="10520" y="21600"/>
                  <a:pt x="21600" y="21600"/>
                </a:cubicBezTo>
                <a:lnTo>
                  <a:pt x="21600" y="12095"/>
                </a:lnTo>
                <a:cubicBezTo>
                  <a:pt x="10520" y="1209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6" name="Form"/>
          <p:cNvSpPr/>
          <p:nvPr/>
        </p:nvSpPr>
        <p:spPr>
          <a:xfrm>
            <a:off x="7077075" y="3062287"/>
            <a:ext cx="7762516" cy="588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7707"/>
                </a:lnTo>
                <a:cubicBezTo>
                  <a:pt x="11081" y="7707"/>
                  <a:pt x="10520" y="21600"/>
                  <a:pt x="21600" y="21600"/>
                </a:cubicBezTo>
                <a:lnTo>
                  <a:pt x="21600" y="13113"/>
                </a:lnTo>
                <a:cubicBezTo>
                  <a:pt x="10520" y="1311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7" name="Form"/>
          <p:cNvSpPr/>
          <p:nvPr/>
        </p:nvSpPr>
        <p:spPr>
          <a:xfrm>
            <a:off x="7077075" y="3271837"/>
            <a:ext cx="7762516" cy="652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969"/>
                </a:lnTo>
                <a:cubicBezTo>
                  <a:pt x="11081" y="6969"/>
                  <a:pt x="10520" y="21600"/>
                  <a:pt x="21600" y="21600"/>
                </a:cubicBezTo>
                <a:lnTo>
                  <a:pt x="21600" y="13939"/>
                </a:lnTo>
                <a:cubicBezTo>
                  <a:pt x="10520" y="13939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8" name="Form"/>
          <p:cNvSpPr/>
          <p:nvPr/>
        </p:nvSpPr>
        <p:spPr>
          <a:xfrm>
            <a:off x="7077075" y="3482975"/>
            <a:ext cx="7762516" cy="714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355"/>
                </a:lnTo>
                <a:cubicBezTo>
                  <a:pt x="11081" y="6355"/>
                  <a:pt x="10520" y="21600"/>
                  <a:pt x="21600" y="21600"/>
                </a:cubicBezTo>
                <a:lnTo>
                  <a:pt x="21600" y="14614"/>
                </a:lnTo>
                <a:cubicBezTo>
                  <a:pt x="10520" y="14614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9" name="Form"/>
          <p:cNvSpPr/>
          <p:nvPr/>
        </p:nvSpPr>
        <p:spPr>
          <a:xfrm>
            <a:off x="7077075" y="3692525"/>
            <a:ext cx="7762516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840"/>
                </a:lnTo>
                <a:cubicBezTo>
                  <a:pt x="11081" y="5840"/>
                  <a:pt x="10520" y="21600"/>
                  <a:pt x="21600" y="21600"/>
                </a:cubicBezTo>
                <a:lnTo>
                  <a:pt x="21600" y="15170"/>
                </a:lnTo>
                <a:cubicBezTo>
                  <a:pt x="10520" y="1517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0" name="Form"/>
          <p:cNvSpPr/>
          <p:nvPr/>
        </p:nvSpPr>
        <p:spPr>
          <a:xfrm>
            <a:off x="7077075" y="3902075"/>
            <a:ext cx="7762516" cy="841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395"/>
                </a:lnTo>
                <a:cubicBezTo>
                  <a:pt x="11081" y="5395"/>
                  <a:pt x="10520" y="21600"/>
                  <a:pt x="21600" y="21600"/>
                </a:cubicBezTo>
                <a:lnTo>
                  <a:pt x="21600" y="15659"/>
                </a:lnTo>
                <a:cubicBezTo>
                  <a:pt x="10520" y="15659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1" name="Form"/>
          <p:cNvSpPr/>
          <p:nvPr/>
        </p:nvSpPr>
        <p:spPr>
          <a:xfrm>
            <a:off x="7077075" y="4113212"/>
            <a:ext cx="7762516" cy="90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026"/>
                </a:lnTo>
                <a:cubicBezTo>
                  <a:pt x="11081" y="5026"/>
                  <a:pt x="10520" y="21600"/>
                  <a:pt x="21600" y="21600"/>
                </a:cubicBezTo>
                <a:lnTo>
                  <a:pt x="21600" y="16075"/>
                </a:lnTo>
                <a:cubicBezTo>
                  <a:pt x="10520" y="1607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2" name="Form"/>
          <p:cNvSpPr/>
          <p:nvPr/>
        </p:nvSpPr>
        <p:spPr>
          <a:xfrm>
            <a:off x="7077075" y="4322762"/>
            <a:ext cx="7762516" cy="966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698"/>
                </a:lnTo>
                <a:cubicBezTo>
                  <a:pt x="11081" y="4698"/>
                  <a:pt x="10520" y="21600"/>
                  <a:pt x="21600" y="21600"/>
                </a:cubicBezTo>
                <a:lnTo>
                  <a:pt x="21600" y="16435"/>
                </a:lnTo>
                <a:cubicBezTo>
                  <a:pt x="10520" y="1643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3" name="Form"/>
          <p:cNvSpPr/>
          <p:nvPr/>
        </p:nvSpPr>
        <p:spPr>
          <a:xfrm>
            <a:off x="7077075" y="4533900"/>
            <a:ext cx="7762516" cy="10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403"/>
                </a:lnTo>
                <a:cubicBezTo>
                  <a:pt x="11081" y="4403"/>
                  <a:pt x="10520" y="21600"/>
                  <a:pt x="21600" y="21600"/>
                </a:cubicBezTo>
                <a:lnTo>
                  <a:pt x="21600" y="16751"/>
                </a:lnTo>
                <a:cubicBezTo>
                  <a:pt x="10520" y="16751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4" name="Form"/>
          <p:cNvSpPr/>
          <p:nvPr/>
        </p:nvSpPr>
        <p:spPr>
          <a:xfrm>
            <a:off x="7077075" y="4743450"/>
            <a:ext cx="7762516" cy="1114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077"/>
                </a:lnTo>
                <a:cubicBezTo>
                  <a:pt x="11081" y="4077"/>
                  <a:pt x="10520" y="21600"/>
                  <a:pt x="21600" y="21600"/>
                </a:cubicBezTo>
                <a:lnTo>
                  <a:pt x="21600" y="16706"/>
                </a:lnTo>
                <a:cubicBezTo>
                  <a:pt x="10520" y="16706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5" name="Form"/>
          <p:cNvSpPr/>
          <p:nvPr/>
        </p:nvSpPr>
        <p:spPr>
          <a:xfrm>
            <a:off x="7077075" y="4953000"/>
            <a:ext cx="7762516" cy="1155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930"/>
                </a:lnTo>
                <a:cubicBezTo>
                  <a:pt x="11081" y="3930"/>
                  <a:pt x="10520" y="21600"/>
                  <a:pt x="21600" y="21600"/>
                </a:cubicBezTo>
                <a:lnTo>
                  <a:pt x="21600" y="17280"/>
                </a:lnTo>
                <a:cubicBezTo>
                  <a:pt x="10520" y="1728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6" name="Form"/>
          <p:cNvSpPr/>
          <p:nvPr/>
        </p:nvSpPr>
        <p:spPr>
          <a:xfrm>
            <a:off x="7077075" y="5164137"/>
            <a:ext cx="7762516" cy="1239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658"/>
                </a:lnTo>
                <a:cubicBezTo>
                  <a:pt x="11081" y="3658"/>
                  <a:pt x="10520" y="21600"/>
                  <a:pt x="21600" y="21600"/>
                </a:cubicBezTo>
                <a:lnTo>
                  <a:pt x="21600" y="17202"/>
                </a:lnTo>
                <a:cubicBezTo>
                  <a:pt x="10520" y="17202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7" name="Form"/>
          <p:cNvSpPr/>
          <p:nvPr/>
        </p:nvSpPr>
        <p:spPr>
          <a:xfrm>
            <a:off x="7077075" y="5373687"/>
            <a:ext cx="7762516" cy="130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487"/>
                </a:lnTo>
                <a:cubicBezTo>
                  <a:pt x="11081" y="3487"/>
                  <a:pt x="10520" y="21600"/>
                  <a:pt x="21600" y="21600"/>
                </a:cubicBezTo>
                <a:lnTo>
                  <a:pt x="21600" y="17421"/>
                </a:lnTo>
                <a:cubicBezTo>
                  <a:pt x="10520" y="17421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8" name="Form"/>
          <p:cNvSpPr/>
          <p:nvPr/>
        </p:nvSpPr>
        <p:spPr>
          <a:xfrm>
            <a:off x="7077075" y="5583237"/>
            <a:ext cx="7762516" cy="136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326"/>
                </a:lnTo>
                <a:cubicBezTo>
                  <a:pt x="11081" y="3326"/>
                  <a:pt x="10520" y="21600"/>
                  <a:pt x="21600" y="21600"/>
                </a:cubicBezTo>
                <a:lnTo>
                  <a:pt x="21600" y="17614"/>
                </a:lnTo>
                <a:cubicBezTo>
                  <a:pt x="10520" y="17614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9" name="Form"/>
          <p:cNvSpPr/>
          <p:nvPr/>
        </p:nvSpPr>
        <p:spPr>
          <a:xfrm>
            <a:off x="7077075" y="5794375"/>
            <a:ext cx="7762516" cy="1407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226"/>
                </a:lnTo>
                <a:cubicBezTo>
                  <a:pt x="11081" y="3226"/>
                  <a:pt x="10520" y="21600"/>
                  <a:pt x="21600" y="21600"/>
                </a:cubicBezTo>
                <a:lnTo>
                  <a:pt x="21600" y="18053"/>
                </a:lnTo>
                <a:cubicBezTo>
                  <a:pt x="10520" y="1805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0" name="Form"/>
          <p:cNvSpPr/>
          <p:nvPr/>
        </p:nvSpPr>
        <p:spPr>
          <a:xfrm>
            <a:off x="7077075" y="6003925"/>
            <a:ext cx="7762516" cy="1491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034"/>
                </a:lnTo>
                <a:cubicBezTo>
                  <a:pt x="11081" y="3034"/>
                  <a:pt x="10520" y="21600"/>
                  <a:pt x="21600" y="21600"/>
                </a:cubicBezTo>
                <a:lnTo>
                  <a:pt x="21600" y="17945"/>
                </a:lnTo>
                <a:cubicBezTo>
                  <a:pt x="10520" y="1794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1" name="Form"/>
          <p:cNvSpPr/>
          <p:nvPr/>
        </p:nvSpPr>
        <p:spPr>
          <a:xfrm>
            <a:off x="7077075" y="6213475"/>
            <a:ext cx="7762516" cy="1807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513"/>
                </a:lnTo>
                <a:cubicBezTo>
                  <a:pt x="11081" y="2513"/>
                  <a:pt x="10520" y="21600"/>
                  <a:pt x="21600" y="21600"/>
                </a:cubicBezTo>
                <a:lnTo>
                  <a:pt x="21600" y="18838"/>
                </a:lnTo>
                <a:cubicBezTo>
                  <a:pt x="10520" y="18838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2" name="Form"/>
          <p:cNvSpPr/>
          <p:nvPr/>
        </p:nvSpPr>
        <p:spPr>
          <a:xfrm>
            <a:off x="7077075" y="6424612"/>
            <a:ext cx="7762516" cy="4328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49"/>
                </a:lnTo>
                <a:cubicBezTo>
                  <a:pt x="11081" y="1049"/>
                  <a:pt x="10520" y="21600"/>
                  <a:pt x="21600" y="21600"/>
                </a:cubicBezTo>
                <a:lnTo>
                  <a:pt x="21600" y="20447"/>
                </a:lnTo>
                <a:cubicBezTo>
                  <a:pt x="10520" y="20447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3" name="ABS-CBN"/>
          <p:cNvSpPr txBox="1"/>
          <p:nvPr/>
        </p:nvSpPr>
        <p:spPr>
          <a:xfrm>
            <a:off x="14952662" y="678997"/>
            <a:ext cx="251777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ABS-CBN</a:t>
            </a:r>
          </a:p>
        </p:txBody>
      </p:sp>
      <p:sp>
        <p:nvSpPr>
          <p:cNvPr id="534" name="BBC"/>
          <p:cNvSpPr txBox="1"/>
          <p:nvPr/>
        </p:nvSpPr>
        <p:spPr>
          <a:xfrm>
            <a:off x="14952662" y="1226684"/>
            <a:ext cx="19249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BBC</a:t>
            </a:r>
          </a:p>
        </p:txBody>
      </p:sp>
      <p:sp>
        <p:nvSpPr>
          <p:cNvPr id="535" name="Buzzfeed"/>
          <p:cNvSpPr txBox="1"/>
          <p:nvPr/>
        </p:nvSpPr>
        <p:spPr>
          <a:xfrm>
            <a:off x="14952662" y="1772784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Buzzfeed</a:t>
            </a:r>
          </a:p>
        </p:txBody>
      </p:sp>
      <p:sp>
        <p:nvSpPr>
          <p:cNvPr id="536" name="CBC"/>
          <p:cNvSpPr txBox="1"/>
          <p:nvPr/>
        </p:nvSpPr>
        <p:spPr>
          <a:xfrm>
            <a:off x="14952662" y="2045834"/>
            <a:ext cx="133905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CBC</a:t>
            </a:r>
          </a:p>
        </p:txBody>
      </p:sp>
      <p:sp>
        <p:nvSpPr>
          <p:cNvPr id="537" name="CNET"/>
          <p:cNvSpPr txBox="1"/>
          <p:nvPr/>
        </p:nvSpPr>
        <p:spPr>
          <a:xfrm>
            <a:off x="14952662" y="2318884"/>
            <a:ext cx="125888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CNET</a:t>
            </a:r>
          </a:p>
        </p:txBody>
      </p:sp>
      <p:sp>
        <p:nvSpPr>
          <p:cNvPr id="538" name="Engadget"/>
          <p:cNvSpPr txBox="1"/>
          <p:nvPr/>
        </p:nvSpPr>
        <p:spPr>
          <a:xfrm>
            <a:off x="14952662" y="2591934"/>
            <a:ext cx="206866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Engadget</a:t>
            </a:r>
          </a:p>
        </p:txBody>
      </p:sp>
      <p:sp>
        <p:nvSpPr>
          <p:cNvPr id="539" name="Financial Times"/>
          <p:cNvSpPr txBox="1"/>
          <p:nvPr/>
        </p:nvSpPr>
        <p:spPr>
          <a:xfrm>
            <a:off x="14952662" y="3001509"/>
            <a:ext cx="213418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Financial Times</a:t>
            </a:r>
          </a:p>
        </p:txBody>
      </p:sp>
      <p:sp>
        <p:nvSpPr>
          <p:cNvPr id="540" name="IEEE SPECTRUM"/>
          <p:cNvSpPr txBox="1"/>
          <p:nvPr/>
        </p:nvSpPr>
        <p:spPr>
          <a:xfrm>
            <a:off x="14952662" y="3411084"/>
            <a:ext cx="25748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IEEE SPECTRUM</a:t>
            </a:r>
          </a:p>
        </p:txBody>
      </p:sp>
      <p:sp>
        <p:nvSpPr>
          <p:cNvPr id="541" name="Independent"/>
          <p:cNvSpPr txBox="1"/>
          <p:nvPr/>
        </p:nvSpPr>
        <p:spPr>
          <a:xfrm>
            <a:off x="14952662" y="3684134"/>
            <a:ext cx="25111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Independent</a:t>
            </a:r>
          </a:p>
        </p:txBody>
      </p:sp>
      <p:sp>
        <p:nvSpPr>
          <p:cNvPr id="542" name="NPR"/>
          <p:cNvSpPr txBox="1"/>
          <p:nvPr/>
        </p:nvSpPr>
        <p:spPr>
          <a:xfrm>
            <a:off x="14952662" y="3957184"/>
            <a:ext cx="19229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NPR</a:t>
            </a:r>
          </a:p>
        </p:txBody>
      </p:sp>
      <p:sp>
        <p:nvSpPr>
          <p:cNvPr id="543" name="NewScientist"/>
          <p:cNvSpPr txBox="1"/>
          <p:nvPr/>
        </p:nvSpPr>
        <p:spPr>
          <a:xfrm>
            <a:off x="14952662" y="4231821"/>
            <a:ext cx="19825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NewScientist</a:t>
            </a:r>
          </a:p>
        </p:txBody>
      </p:sp>
      <p:sp>
        <p:nvSpPr>
          <p:cNvPr id="544" name="The Atlantic"/>
          <p:cNvSpPr txBox="1"/>
          <p:nvPr/>
        </p:nvSpPr>
        <p:spPr>
          <a:xfrm>
            <a:off x="14952662" y="4504871"/>
            <a:ext cx="22456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Atlantic</a:t>
            </a:r>
          </a:p>
        </p:txBody>
      </p:sp>
      <p:sp>
        <p:nvSpPr>
          <p:cNvPr id="545" name="The Telegraph"/>
          <p:cNvSpPr txBox="1"/>
          <p:nvPr/>
        </p:nvSpPr>
        <p:spPr>
          <a:xfrm>
            <a:off x="14952662" y="4777921"/>
            <a:ext cx="21585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Telegraph</a:t>
            </a:r>
          </a:p>
        </p:txBody>
      </p:sp>
      <p:sp>
        <p:nvSpPr>
          <p:cNvPr id="546" name="The New York Times"/>
          <p:cNvSpPr txBox="1"/>
          <p:nvPr/>
        </p:nvSpPr>
        <p:spPr>
          <a:xfrm>
            <a:off x="14952662" y="5324021"/>
            <a:ext cx="24867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New York Times</a:t>
            </a:r>
          </a:p>
        </p:txBody>
      </p:sp>
      <p:sp>
        <p:nvSpPr>
          <p:cNvPr id="547" name="The Washington Post"/>
          <p:cNvSpPr txBox="1"/>
          <p:nvPr/>
        </p:nvSpPr>
        <p:spPr>
          <a:xfrm>
            <a:off x="14952662" y="6006646"/>
            <a:ext cx="26165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Washington Post</a:t>
            </a:r>
          </a:p>
        </p:txBody>
      </p:sp>
      <p:sp>
        <p:nvSpPr>
          <p:cNvPr id="548" name="Forbes"/>
          <p:cNvSpPr txBox="1"/>
          <p:nvPr/>
        </p:nvSpPr>
        <p:spPr>
          <a:xfrm>
            <a:off x="14952662" y="6416221"/>
            <a:ext cx="24212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Forbes</a:t>
            </a:r>
          </a:p>
        </p:txBody>
      </p:sp>
      <p:sp>
        <p:nvSpPr>
          <p:cNvPr id="549" name="MOTHERBOARD"/>
          <p:cNvSpPr txBox="1"/>
          <p:nvPr/>
        </p:nvSpPr>
        <p:spPr>
          <a:xfrm>
            <a:off x="14952662" y="6689272"/>
            <a:ext cx="24162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MOTHERBOARD</a:t>
            </a:r>
          </a:p>
        </p:txBody>
      </p:sp>
      <p:sp>
        <p:nvSpPr>
          <p:cNvPr id="550" name="PHYS.ORG"/>
          <p:cNvSpPr txBox="1"/>
          <p:nvPr/>
        </p:nvSpPr>
        <p:spPr>
          <a:xfrm>
            <a:off x="14952662" y="7235372"/>
            <a:ext cx="23992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PHYS.ORG</a:t>
            </a:r>
          </a:p>
        </p:txBody>
      </p:sp>
      <p:sp>
        <p:nvSpPr>
          <p:cNvPr id="551" name="WIRED"/>
          <p:cNvSpPr txBox="1"/>
          <p:nvPr/>
        </p:nvSpPr>
        <p:spPr>
          <a:xfrm>
            <a:off x="14952662" y="7917997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WIRED</a:t>
            </a:r>
          </a:p>
        </p:txBody>
      </p:sp>
      <p:sp>
        <p:nvSpPr>
          <p:cNvPr id="552" name="CNBC"/>
          <p:cNvSpPr txBox="1"/>
          <p:nvPr/>
        </p:nvSpPr>
        <p:spPr>
          <a:xfrm>
            <a:off x="14952662" y="8327572"/>
            <a:ext cx="134507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CNBC</a:t>
            </a:r>
          </a:p>
        </p:txBody>
      </p:sp>
      <p:sp>
        <p:nvSpPr>
          <p:cNvPr id="553" name="Fast Company"/>
          <p:cNvSpPr txBox="1"/>
          <p:nvPr/>
        </p:nvSpPr>
        <p:spPr>
          <a:xfrm>
            <a:off x="14952662" y="8602209"/>
            <a:ext cx="19352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Fast Company</a:t>
            </a:r>
          </a:p>
        </p:txBody>
      </p:sp>
      <p:sp>
        <p:nvSpPr>
          <p:cNvPr id="554" name="MIT Technology Review"/>
          <p:cNvSpPr txBox="1"/>
          <p:nvPr/>
        </p:nvSpPr>
        <p:spPr>
          <a:xfrm>
            <a:off x="14952662" y="9011784"/>
            <a:ext cx="27061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MIT Technology Review</a:t>
            </a:r>
          </a:p>
        </p:txBody>
      </p:sp>
      <p:sp>
        <p:nvSpPr>
          <p:cNvPr id="555" name="Pew Research Center"/>
          <p:cNvSpPr txBox="1"/>
          <p:nvPr/>
        </p:nvSpPr>
        <p:spPr>
          <a:xfrm>
            <a:off x="14952662" y="9421359"/>
            <a:ext cx="258555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Pew Research Center</a:t>
            </a:r>
          </a:p>
        </p:txBody>
      </p:sp>
      <p:sp>
        <p:nvSpPr>
          <p:cNvPr id="556" name="The Conversation"/>
          <p:cNvSpPr txBox="1"/>
          <p:nvPr/>
        </p:nvSpPr>
        <p:spPr>
          <a:xfrm>
            <a:off x="14952662" y="9694409"/>
            <a:ext cx="224597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Conversation</a:t>
            </a:r>
          </a:p>
        </p:txBody>
      </p:sp>
      <p:sp>
        <p:nvSpPr>
          <p:cNvPr id="557" name="The Sun"/>
          <p:cNvSpPr txBox="1"/>
          <p:nvPr/>
        </p:nvSpPr>
        <p:spPr>
          <a:xfrm>
            <a:off x="14952662" y="9967459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Sun</a:t>
            </a:r>
          </a:p>
        </p:txBody>
      </p:sp>
      <p:sp>
        <p:nvSpPr>
          <p:cNvPr id="558" name="US News"/>
          <p:cNvSpPr txBox="1"/>
          <p:nvPr/>
        </p:nvSpPr>
        <p:spPr>
          <a:xfrm>
            <a:off x="14952662" y="10240509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US News</a:t>
            </a:r>
          </a:p>
        </p:txBody>
      </p:sp>
      <p:sp>
        <p:nvSpPr>
          <p:cNvPr id="559" name="The Guardian"/>
          <p:cNvSpPr txBox="1"/>
          <p:nvPr/>
        </p:nvSpPr>
        <p:spPr>
          <a:xfrm>
            <a:off x="14952662" y="10650084"/>
            <a:ext cx="22874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Guardian</a:t>
            </a:r>
          </a:p>
        </p:txBody>
      </p:sp>
      <p:sp>
        <p:nvSpPr>
          <p:cNvPr id="560" name="Bloomberg"/>
          <p:cNvSpPr txBox="1"/>
          <p:nvPr/>
        </p:nvSpPr>
        <p:spPr>
          <a:xfrm>
            <a:off x="14952662" y="11059659"/>
            <a:ext cx="19164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Bloomberg</a:t>
            </a:r>
          </a:p>
        </p:txBody>
      </p:sp>
      <p:sp>
        <p:nvSpPr>
          <p:cNvPr id="561" name="Businessinsider"/>
          <p:cNvSpPr txBox="1"/>
          <p:nvPr/>
        </p:nvSpPr>
        <p:spPr>
          <a:xfrm>
            <a:off x="14952662" y="11469234"/>
            <a:ext cx="18743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Businessinsider</a:t>
            </a:r>
          </a:p>
        </p:txBody>
      </p:sp>
      <p:sp>
        <p:nvSpPr>
          <p:cNvPr id="562" name="Mashable"/>
          <p:cNvSpPr txBox="1"/>
          <p:nvPr/>
        </p:nvSpPr>
        <p:spPr>
          <a:xfrm>
            <a:off x="14952662" y="11880397"/>
            <a:ext cx="16118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Mashable</a:t>
            </a:r>
          </a:p>
        </p:txBody>
      </p:sp>
      <p:sp>
        <p:nvSpPr>
          <p:cNvPr id="563" name="TechCrunch"/>
          <p:cNvSpPr txBox="1"/>
          <p:nvPr/>
        </p:nvSpPr>
        <p:spPr>
          <a:xfrm>
            <a:off x="14952662" y="12151859"/>
            <a:ext cx="144763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TechCrunch</a:t>
            </a:r>
          </a:p>
        </p:txBody>
      </p:sp>
      <p:sp>
        <p:nvSpPr>
          <p:cNvPr id="564" name="The Hill"/>
          <p:cNvSpPr txBox="1"/>
          <p:nvPr/>
        </p:nvSpPr>
        <p:spPr>
          <a:xfrm>
            <a:off x="14952662" y="12426497"/>
            <a:ext cx="13659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Hill</a:t>
            </a:r>
          </a:p>
        </p:txBody>
      </p:sp>
      <p:sp>
        <p:nvSpPr>
          <p:cNvPr id="565" name="The Sydney Morning Herald"/>
          <p:cNvSpPr txBox="1"/>
          <p:nvPr/>
        </p:nvSpPr>
        <p:spPr>
          <a:xfrm>
            <a:off x="14952662" y="12699547"/>
            <a:ext cx="30508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Sydney Morning Herald</a:t>
            </a:r>
          </a:p>
        </p:txBody>
      </p:sp>
      <p:sp>
        <p:nvSpPr>
          <p:cNvPr id="566" name="The Times"/>
          <p:cNvSpPr txBox="1"/>
          <p:nvPr/>
        </p:nvSpPr>
        <p:spPr>
          <a:xfrm>
            <a:off x="14952662" y="12972597"/>
            <a:ext cx="19938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Times</a:t>
            </a:r>
          </a:p>
        </p:txBody>
      </p:sp>
      <p:sp>
        <p:nvSpPr>
          <p:cNvPr id="567" name="Form"/>
          <p:cNvSpPr/>
          <p:nvPr/>
        </p:nvSpPr>
        <p:spPr>
          <a:xfrm>
            <a:off x="18116550" y="7191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8" name="Form"/>
          <p:cNvSpPr/>
          <p:nvPr/>
        </p:nvSpPr>
        <p:spPr>
          <a:xfrm>
            <a:off x="18116550" y="9921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9" name="Form"/>
          <p:cNvSpPr/>
          <p:nvPr/>
        </p:nvSpPr>
        <p:spPr>
          <a:xfrm>
            <a:off x="18116550" y="12652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0" name="Form"/>
          <p:cNvSpPr/>
          <p:nvPr/>
        </p:nvSpPr>
        <p:spPr>
          <a:xfrm>
            <a:off x="18116550" y="15382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1" name="Form"/>
          <p:cNvSpPr/>
          <p:nvPr/>
        </p:nvSpPr>
        <p:spPr>
          <a:xfrm>
            <a:off x="18116550" y="18113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2" name="Form"/>
          <p:cNvSpPr/>
          <p:nvPr/>
        </p:nvSpPr>
        <p:spPr>
          <a:xfrm>
            <a:off x="18116550" y="20843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43"/>
                  <a:pt x="16189" y="20163"/>
                </a:cubicBezTo>
                <a:cubicBezTo>
                  <a:pt x="14458" y="21136"/>
                  <a:pt x="12770" y="21600"/>
                  <a:pt x="10778" y="21600"/>
                </a:cubicBezTo>
                <a:cubicBezTo>
                  <a:pt x="8787" y="21600"/>
                  <a:pt x="7142" y="21136"/>
                  <a:pt x="5411" y="20163"/>
                </a:cubicBezTo>
                <a:cubicBezTo>
                  <a:pt x="3723" y="19143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10"/>
                  <a:pt x="5411" y="1437"/>
                </a:cubicBezTo>
                <a:cubicBezTo>
                  <a:pt x="7142" y="417"/>
                  <a:pt x="8787" y="0"/>
                  <a:pt x="10778" y="0"/>
                </a:cubicBezTo>
                <a:cubicBezTo>
                  <a:pt x="12770" y="0"/>
                  <a:pt x="14458" y="417"/>
                  <a:pt x="16189" y="1437"/>
                </a:cubicBezTo>
                <a:cubicBezTo>
                  <a:pt x="17921" y="2410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3" name="Form"/>
          <p:cNvSpPr/>
          <p:nvPr/>
        </p:nvSpPr>
        <p:spPr>
          <a:xfrm>
            <a:off x="18116550" y="23574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4" name="Form"/>
          <p:cNvSpPr/>
          <p:nvPr/>
        </p:nvSpPr>
        <p:spPr>
          <a:xfrm>
            <a:off x="18116550" y="26304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5" name="Form"/>
          <p:cNvSpPr/>
          <p:nvPr/>
        </p:nvSpPr>
        <p:spPr>
          <a:xfrm>
            <a:off x="18116550" y="29051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6" name="Form"/>
          <p:cNvSpPr/>
          <p:nvPr/>
        </p:nvSpPr>
        <p:spPr>
          <a:xfrm>
            <a:off x="18116550" y="31781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7" name="Form"/>
          <p:cNvSpPr/>
          <p:nvPr/>
        </p:nvSpPr>
        <p:spPr>
          <a:xfrm>
            <a:off x="18116550" y="34512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8" name="Form"/>
          <p:cNvSpPr/>
          <p:nvPr/>
        </p:nvSpPr>
        <p:spPr>
          <a:xfrm>
            <a:off x="18116550" y="37242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79" name="Form"/>
          <p:cNvSpPr/>
          <p:nvPr/>
        </p:nvSpPr>
        <p:spPr>
          <a:xfrm>
            <a:off x="18116550" y="42703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0" name="Form"/>
          <p:cNvSpPr/>
          <p:nvPr/>
        </p:nvSpPr>
        <p:spPr>
          <a:xfrm>
            <a:off x="18116550" y="39973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1" name="Form"/>
          <p:cNvSpPr/>
          <p:nvPr/>
        </p:nvSpPr>
        <p:spPr>
          <a:xfrm>
            <a:off x="18116550" y="70008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2" name="Form"/>
          <p:cNvSpPr/>
          <p:nvPr/>
        </p:nvSpPr>
        <p:spPr>
          <a:xfrm>
            <a:off x="18116550" y="45434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orm"/>
          <p:cNvSpPr/>
          <p:nvPr/>
        </p:nvSpPr>
        <p:spPr>
          <a:xfrm>
            <a:off x="18116550" y="105537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Form"/>
          <p:cNvSpPr/>
          <p:nvPr/>
        </p:nvSpPr>
        <p:spPr>
          <a:xfrm>
            <a:off x="18116550" y="50895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5" name="Form"/>
          <p:cNvSpPr/>
          <p:nvPr/>
        </p:nvSpPr>
        <p:spPr>
          <a:xfrm>
            <a:off x="18116550" y="53625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6" name="Form"/>
          <p:cNvSpPr/>
          <p:nvPr/>
        </p:nvSpPr>
        <p:spPr>
          <a:xfrm>
            <a:off x="18116550" y="48164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7" name="Form"/>
          <p:cNvSpPr/>
          <p:nvPr/>
        </p:nvSpPr>
        <p:spPr>
          <a:xfrm>
            <a:off x="18116550" y="59086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8" name="Form"/>
          <p:cNvSpPr/>
          <p:nvPr/>
        </p:nvSpPr>
        <p:spPr>
          <a:xfrm>
            <a:off x="18116550" y="78216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9" name="Form"/>
          <p:cNvSpPr/>
          <p:nvPr/>
        </p:nvSpPr>
        <p:spPr>
          <a:xfrm>
            <a:off x="18116550" y="64547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orm"/>
          <p:cNvSpPr/>
          <p:nvPr/>
        </p:nvSpPr>
        <p:spPr>
          <a:xfrm>
            <a:off x="18116550" y="67278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orm"/>
          <p:cNvSpPr/>
          <p:nvPr/>
        </p:nvSpPr>
        <p:spPr>
          <a:xfrm>
            <a:off x="18116550" y="72755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orm"/>
          <p:cNvSpPr/>
          <p:nvPr/>
        </p:nvSpPr>
        <p:spPr>
          <a:xfrm>
            <a:off x="18116550" y="56356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Form"/>
          <p:cNvSpPr/>
          <p:nvPr/>
        </p:nvSpPr>
        <p:spPr>
          <a:xfrm>
            <a:off x="18116550" y="61817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Form"/>
          <p:cNvSpPr/>
          <p:nvPr/>
        </p:nvSpPr>
        <p:spPr>
          <a:xfrm>
            <a:off x="18116550" y="83677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Form"/>
          <p:cNvSpPr/>
          <p:nvPr/>
        </p:nvSpPr>
        <p:spPr>
          <a:xfrm>
            <a:off x="18116550" y="86407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Form"/>
          <p:cNvSpPr/>
          <p:nvPr/>
        </p:nvSpPr>
        <p:spPr>
          <a:xfrm>
            <a:off x="18116550" y="89138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05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Form"/>
          <p:cNvSpPr/>
          <p:nvPr/>
        </p:nvSpPr>
        <p:spPr>
          <a:xfrm>
            <a:off x="18116550" y="91868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90"/>
                  <a:pt x="16189" y="20163"/>
                </a:cubicBezTo>
                <a:cubicBezTo>
                  <a:pt x="14458" y="21183"/>
                  <a:pt x="12770" y="21600"/>
                  <a:pt x="10778" y="21600"/>
                </a:cubicBezTo>
                <a:cubicBezTo>
                  <a:pt x="8787" y="21600"/>
                  <a:pt x="7142" y="21183"/>
                  <a:pt x="5411" y="20163"/>
                </a:cubicBezTo>
                <a:cubicBezTo>
                  <a:pt x="3723" y="19190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57"/>
                  <a:pt x="5411" y="1437"/>
                </a:cubicBezTo>
                <a:cubicBezTo>
                  <a:pt x="7142" y="464"/>
                  <a:pt x="8787" y="0"/>
                  <a:pt x="10778" y="0"/>
                </a:cubicBezTo>
                <a:cubicBezTo>
                  <a:pt x="12770" y="0"/>
                  <a:pt x="14458" y="464"/>
                  <a:pt x="16189" y="1437"/>
                </a:cubicBezTo>
                <a:cubicBezTo>
                  <a:pt x="17921" y="2457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8" name="Form"/>
          <p:cNvSpPr/>
          <p:nvPr/>
        </p:nvSpPr>
        <p:spPr>
          <a:xfrm>
            <a:off x="18116550" y="94599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9" name="Form"/>
          <p:cNvSpPr/>
          <p:nvPr/>
        </p:nvSpPr>
        <p:spPr>
          <a:xfrm>
            <a:off x="18116550" y="75485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0" name="Form"/>
          <p:cNvSpPr/>
          <p:nvPr/>
        </p:nvSpPr>
        <p:spPr>
          <a:xfrm>
            <a:off x="18116550" y="97329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1" name="Form"/>
          <p:cNvSpPr/>
          <p:nvPr/>
        </p:nvSpPr>
        <p:spPr>
          <a:xfrm>
            <a:off x="18116550" y="100060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2" name="Form"/>
          <p:cNvSpPr/>
          <p:nvPr/>
        </p:nvSpPr>
        <p:spPr>
          <a:xfrm>
            <a:off x="18116550" y="102790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3" name="Form"/>
          <p:cNvSpPr/>
          <p:nvPr/>
        </p:nvSpPr>
        <p:spPr>
          <a:xfrm>
            <a:off x="18116550" y="80946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4" name="Form"/>
          <p:cNvSpPr/>
          <p:nvPr/>
        </p:nvSpPr>
        <p:spPr>
          <a:xfrm>
            <a:off x="18116550" y="110998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5" name="Form"/>
          <p:cNvSpPr/>
          <p:nvPr/>
        </p:nvSpPr>
        <p:spPr>
          <a:xfrm>
            <a:off x="18116550" y="113728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6" name="Form"/>
          <p:cNvSpPr/>
          <p:nvPr/>
        </p:nvSpPr>
        <p:spPr>
          <a:xfrm>
            <a:off x="18116550" y="116459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7" name="Form"/>
          <p:cNvSpPr/>
          <p:nvPr/>
        </p:nvSpPr>
        <p:spPr>
          <a:xfrm>
            <a:off x="18116550" y="119189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8" name="Form"/>
          <p:cNvSpPr/>
          <p:nvPr/>
        </p:nvSpPr>
        <p:spPr>
          <a:xfrm>
            <a:off x="18116550" y="121920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9" name="Form"/>
          <p:cNvSpPr/>
          <p:nvPr/>
        </p:nvSpPr>
        <p:spPr>
          <a:xfrm>
            <a:off x="18116550" y="108251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10" name="Form"/>
          <p:cNvSpPr/>
          <p:nvPr/>
        </p:nvSpPr>
        <p:spPr>
          <a:xfrm>
            <a:off x="18116550" y="124650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11" name="Form"/>
          <p:cNvSpPr/>
          <p:nvPr/>
        </p:nvSpPr>
        <p:spPr>
          <a:xfrm>
            <a:off x="18116550" y="127381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81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12" name="Form"/>
          <p:cNvSpPr/>
          <p:nvPr/>
        </p:nvSpPr>
        <p:spPr>
          <a:xfrm>
            <a:off x="18116550" y="130111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13" name="Form"/>
          <p:cNvSpPr/>
          <p:nvPr/>
        </p:nvSpPr>
        <p:spPr>
          <a:xfrm>
            <a:off x="6964362" y="960437"/>
            <a:ext cx="112352" cy="567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3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5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l"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15 times"/>
          <p:cNvSpPr txBox="1"/>
          <p:nvPr/>
        </p:nvSpPr>
        <p:spPr>
          <a:xfrm>
            <a:off x="5710237" y="9618209"/>
            <a:ext cx="145087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26C3F0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15 times</a:t>
            </a:r>
          </a:p>
        </p:txBody>
      </p:sp>
      <p:sp>
        <p:nvSpPr>
          <p:cNvPr id="616" name="Southern"/>
          <p:cNvSpPr txBox="1"/>
          <p:nvPr/>
        </p:nvSpPr>
        <p:spPr>
          <a:xfrm>
            <a:off x="5710237" y="7989989"/>
            <a:ext cx="197485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Southern </a:t>
            </a:r>
          </a:p>
        </p:txBody>
      </p:sp>
      <p:sp>
        <p:nvSpPr>
          <p:cNvPr id="617" name="California"/>
          <p:cNvSpPr txBox="1"/>
          <p:nvPr/>
        </p:nvSpPr>
        <p:spPr>
          <a:xfrm>
            <a:off x="5710237" y="8463064"/>
            <a:ext cx="229552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California</a:t>
            </a:r>
          </a:p>
        </p:txBody>
      </p:sp>
      <p:sp>
        <p:nvSpPr>
          <p:cNvPr id="618" name="/Indiana"/>
          <p:cNvSpPr txBox="1"/>
          <p:nvPr/>
        </p:nvSpPr>
        <p:spPr>
          <a:xfrm>
            <a:off x="5710237" y="8936139"/>
            <a:ext cx="20701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/Indiana</a:t>
            </a:r>
          </a:p>
        </p:txBody>
      </p:sp>
      <p:sp>
        <p:nvSpPr>
          <p:cNvPr id="619" name="27 times"/>
          <p:cNvSpPr txBox="1"/>
          <p:nvPr/>
        </p:nvSpPr>
        <p:spPr>
          <a:xfrm>
            <a:off x="4716462" y="3374571"/>
            <a:ext cx="12240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27 times</a:t>
            </a:r>
          </a:p>
        </p:txBody>
      </p:sp>
      <p:sp>
        <p:nvSpPr>
          <p:cNvPr id="620" name="Oxford"/>
          <p:cNvSpPr txBox="1"/>
          <p:nvPr/>
        </p:nvSpPr>
        <p:spPr>
          <a:xfrm>
            <a:off x="4706937" y="2835376"/>
            <a:ext cx="186584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3800">
                <a:solidFill>
                  <a:srgbClr val="5B76B9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Oxford</a:t>
            </a:r>
          </a:p>
        </p:txBody>
      </p:sp>
      <p:sp>
        <p:nvSpPr>
          <p:cNvPr id="621" name="&quot;The Computational"/>
          <p:cNvSpPr txBox="1"/>
          <p:nvPr/>
        </p:nvSpPr>
        <p:spPr>
          <a:xfrm>
            <a:off x="4703762" y="3742871"/>
            <a:ext cx="21897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 "The Computational </a:t>
            </a:r>
          </a:p>
        </p:txBody>
      </p:sp>
      <p:sp>
        <p:nvSpPr>
          <p:cNvPr id="622" name="Propaganda Project"/>
          <p:cNvSpPr txBox="1"/>
          <p:nvPr/>
        </p:nvSpPr>
        <p:spPr>
          <a:xfrm>
            <a:off x="4703762" y="4019096"/>
            <a:ext cx="2070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Propaganda Project </a:t>
            </a:r>
          </a:p>
        </p:txBody>
      </p:sp>
      <p:sp>
        <p:nvSpPr>
          <p:cNvPr id="623" name="of Oxford University&quot;"/>
          <p:cNvSpPr txBox="1"/>
          <p:nvPr/>
        </p:nvSpPr>
        <p:spPr>
          <a:xfrm>
            <a:off x="4703762" y="4296909"/>
            <a:ext cx="219425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of Oxford University"</a:t>
            </a:r>
          </a:p>
        </p:txBody>
      </p:sp>
      <p:sp>
        <p:nvSpPr>
          <p:cNvPr id="624" name="Form"/>
          <p:cNvSpPr/>
          <p:nvPr/>
        </p:nvSpPr>
        <p:spPr>
          <a:xfrm>
            <a:off x="14862175" y="6873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5" name="Form"/>
          <p:cNvSpPr/>
          <p:nvPr/>
        </p:nvSpPr>
        <p:spPr>
          <a:xfrm>
            <a:off x="14862175" y="960437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6" name="Form"/>
          <p:cNvSpPr/>
          <p:nvPr/>
        </p:nvSpPr>
        <p:spPr>
          <a:xfrm>
            <a:off x="14862175" y="17795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7" name="Form"/>
          <p:cNvSpPr/>
          <p:nvPr/>
        </p:nvSpPr>
        <p:spPr>
          <a:xfrm>
            <a:off x="14862175" y="20542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8" name="Form"/>
          <p:cNvSpPr/>
          <p:nvPr/>
        </p:nvSpPr>
        <p:spPr>
          <a:xfrm>
            <a:off x="14862175" y="23272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9" name="Form"/>
          <p:cNvSpPr/>
          <p:nvPr/>
        </p:nvSpPr>
        <p:spPr>
          <a:xfrm>
            <a:off x="14862175" y="26003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0" name="Form"/>
          <p:cNvSpPr/>
          <p:nvPr/>
        </p:nvSpPr>
        <p:spPr>
          <a:xfrm>
            <a:off x="14862175" y="2873375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1" name="Form"/>
          <p:cNvSpPr/>
          <p:nvPr/>
        </p:nvSpPr>
        <p:spPr>
          <a:xfrm>
            <a:off x="14862175" y="34194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2" name="Form"/>
          <p:cNvSpPr/>
          <p:nvPr/>
        </p:nvSpPr>
        <p:spPr>
          <a:xfrm>
            <a:off x="14862175" y="36925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3" name="Form"/>
          <p:cNvSpPr/>
          <p:nvPr/>
        </p:nvSpPr>
        <p:spPr>
          <a:xfrm>
            <a:off x="14862175" y="39655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4" name="Form"/>
          <p:cNvSpPr/>
          <p:nvPr/>
        </p:nvSpPr>
        <p:spPr>
          <a:xfrm>
            <a:off x="14862175" y="4238625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5" name="Form"/>
          <p:cNvSpPr/>
          <p:nvPr/>
        </p:nvSpPr>
        <p:spPr>
          <a:xfrm>
            <a:off x="14862175" y="45116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6" name="Form"/>
          <p:cNvSpPr/>
          <p:nvPr/>
        </p:nvSpPr>
        <p:spPr>
          <a:xfrm>
            <a:off x="14862175" y="47847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7" name="Form"/>
          <p:cNvSpPr/>
          <p:nvPr/>
        </p:nvSpPr>
        <p:spPr>
          <a:xfrm>
            <a:off x="14862175" y="5057775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8" name="Form"/>
          <p:cNvSpPr/>
          <p:nvPr/>
        </p:nvSpPr>
        <p:spPr>
          <a:xfrm>
            <a:off x="14862175" y="587851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9" name="Form"/>
          <p:cNvSpPr/>
          <p:nvPr/>
        </p:nvSpPr>
        <p:spPr>
          <a:xfrm>
            <a:off x="14862175" y="64246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0" name="Form"/>
          <p:cNvSpPr/>
          <p:nvPr/>
        </p:nvSpPr>
        <p:spPr>
          <a:xfrm>
            <a:off x="14862175" y="66976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Form"/>
          <p:cNvSpPr/>
          <p:nvPr/>
        </p:nvSpPr>
        <p:spPr>
          <a:xfrm>
            <a:off x="14862175" y="6970712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2" name="Form"/>
          <p:cNvSpPr/>
          <p:nvPr/>
        </p:nvSpPr>
        <p:spPr>
          <a:xfrm>
            <a:off x="14862175" y="77898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3" name="Form"/>
          <p:cNvSpPr/>
          <p:nvPr/>
        </p:nvSpPr>
        <p:spPr>
          <a:xfrm>
            <a:off x="14862175" y="83359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4" name="Form"/>
          <p:cNvSpPr/>
          <p:nvPr/>
        </p:nvSpPr>
        <p:spPr>
          <a:xfrm>
            <a:off x="14862175" y="86090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5" name="Form"/>
          <p:cNvSpPr/>
          <p:nvPr/>
        </p:nvSpPr>
        <p:spPr>
          <a:xfrm>
            <a:off x="14862175" y="88820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Form"/>
          <p:cNvSpPr/>
          <p:nvPr/>
        </p:nvSpPr>
        <p:spPr>
          <a:xfrm>
            <a:off x="14862175" y="94281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Form"/>
          <p:cNvSpPr/>
          <p:nvPr/>
        </p:nvSpPr>
        <p:spPr>
          <a:xfrm>
            <a:off x="14862175" y="97012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8" name="Form"/>
          <p:cNvSpPr/>
          <p:nvPr/>
        </p:nvSpPr>
        <p:spPr>
          <a:xfrm>
            <a:off x="14862175" y="99742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9" name="Form"/>
          <p:cNvSpPr/>
          <p:nvPr/>
        </p:nvSpPr>
        <p:spPr>
          <a:xfrm>
            <a:off x="14862175" y="102489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0" name="Form"/>
          <p:cNvSpPr/>
          <p:nvPr/>
        </p:nvSpPr>
        <p:spPr>
          <a:xfrm>
            <a:off x="14862175" y="1052195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1" name="Form"/>
          <p:cNvSpPr/>
          <p:nvPr/>
        </p:nvSpPr>
        <p:spPr>
          <a:xfrm>
            <a:off x="14862175" y="110680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2" name="Form"/>
          <p:cNvSpPr/>
          <p:nvPr/>
        </p:nvSpPr>
        <p:spPr>
          <a:xfrm>
            <a:off x="14862175" y="1134110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3" name="Form"/>
          <p:cNvSpPr/>
          <p:nvPr/>
        </p:nvSpPr>
        <p:spPr>
          <a:xfrm>
            <a:off x="14862175" y="118872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4" name="Form"/>
          <p:cNvSpPr/>
          <p:nvPr/>
        </p:nvSpPr>
        <p:spPr>
          <a:xfrm>
            <a:off x="14862175" y="121602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5" name="Form"/>
          <p:cNvSpPr/>
          <p:nvPr/>
        </p:nvSpPr>
        <p:spPr>
          <a:xfrm>
            <a:off x="14862175" y="124333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6" name="Form"/>
          <p:cNvSpPr/>
          <p:nvPr/>
        </p:nvSpPr>
        <p:spPr>
          <a:xfrm>
            <a:off x="14862175" y="12706350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7" name="Form"/>
          <p:cNvSpPr/>
          <p:nvPr/>
        </p:nvSpPr>
        <p:spPr>
          <a:xfrm>
            <a:off x="14862175" y="129794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8" name="Form"/>
          <p:cNvSpPr/>
          <p:nvPr/>
        </p:nvSpPr>
        <p:spPr>
          <a:xfrm>
            <a:off x="7077075" y="687387"/>
            <a:ext cx="7762516" cy="48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16"/>
                </a:moveTo>
                <a:lnTo>
                  <a:pt x="0" y="21600"/>
                </a:lnTo>
                <a:cubicBezTo>
                  <a:pt x="11081" y="21600"/>
                  <a:pt x="10520" y="10333"/>
                  <a:pt x="21600" y="10333"/>
                </a:cubicBezTo>
                <a:lnTo>
                  <a:pt x="21600" y="0"/>
                </a:lnTo>
                <a:cubicBezTo>
                  <a:pt x="10520" y="0"/>
                  <a:pt x="11081" y="12216"/>
                  <a:pt x="0" y="12216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9" name="Form"/>
          <p:cNvSpPr/>
          <p:nvPr/>
        </p:nvSpPr>
        <p:spPr>
          <a:xfrm>
            <a:off x="7077075" y="960437"/>
            <a:ext cx="7762516" cy="420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791"/>
                </a:moveTo>
                <a:lnTo>
                  <a:pt x="0" y="21600"/>
                </a:lnTo>
                <a:cubicBezTo>
                  <a:pt x="11081" y="21600"/>
                  <a:pt x="10520" y="11883"/>
                  <a:pt x="21600" y="11883"/>
                </a:cubicBezTo>
                <a:lnTo>
                  <a:pt x="21600" y="0"/>
                </a:lnTo>
                <a:cubicBezTo>
                  <a:pt x="10520" y="0"/>
                  <a:pt x="11081" y="10791"/>
                  <a:pt x="0" y="10791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0" name="Form"/>
          <p:cNvSpPr/>
          <p:nvPr/>
        </p:nvSpPr>
        <p:spPr>
          <a:xfrm>
            <a:off x="7077075" y="1233487"/>
            <a:ext cx="7762516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884"/>
                </a:moveTo>
                <a:lnTo>
                  <a:pt x="0" y="21600"/>
                </a:lnTo>
                <a:cubicBezTo>
                  <a:pt x="11081" y="21600"/>
                  <a:pt x="10520" y="13979"/>
                  <a:pt x="21600" y="13979"/>
                </a:cubicBezTo>
                <a:lnTo>
                  <a:pt x="21600" y="0"/>
                </a:lnTo>
                <a:cubicBezTo>
                  <a:pt x="10520" y="0"/>
                  <a:pt x="11081" y="8884"/>
                  <a:pt x="0" y="8884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1" name="Form"/>
          <p:cNvSpPr/>
          <p:nvPr/>
        </p:nvSpPr>
        <p:spPr>
          <a:xfrm>
            <a:off x="7077075" y="1506537"/>
            <a:ext cx="7762516" cy="294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9"/>
                </a:moveTo>
                <a:lnTo>
                  <a:pt x="0" y="21600"/>
                </a:lnTo>
                <a:cubicBezTo>
                  <a:pt x="11081" y="21600"/>
                  <a:pt x="10520" y="16953"/>
                  <a:pt x="21600" y="16953"/>
                </a:cubicBezTo>
                <a:lnTo>
                  <a:pt x="21600" y="0"/>
                </a:lnTo>
                <a:cubicBezTo>
                  <a:pt x="10520" y="0"/>
                  <a:pt x="11081" y="6179"/>
                  <a:pt x="0" y="6179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2" name="Form"/>
          <p:cNvSpPr/>
          <p:nvPr/>
        </p:nvSpPr>
        <p:spPr>
          <a:xfrm>
            <a:off x="7077075" y="1779587"/>
            <a:ext cx="7762516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5"/>
                </a:moveTo>
                <a:lnTo>
                  <a:pt x="0" y="21600"/>
                </a:lnTo>
                <a:cubicBezTo>
                  <a:pt x="11081" y="21600"/>
                  <a:pt x="10520" y="21600"/>
                  <a:pt x="21600" y="21600"/>
                </a:cubicBezTo>
                <a:lnTo>
                  <a:pt x="21600" y="0"/>
                </a:lnTo>
                <a:cubicBezTo>
                  <a:pt x="10520" y="0"/>
                  <a:pt x="11081" y="1985"/>
                  <a:pt x="0" y="1985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3" name="Form"/>
          <p:cNvSpPr/>
          <p:nvPr/>
        </p:nvSpPr>
        <p:spPr>
          <a:xfrm>
            <a:off x="7077075" y="2011362"/>
            <a:ext cx="7762516" cy="272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6620"/>
                </a:lnTo>
                <a:cubicBezTo>
                  <a:pt x="11081" y="16620"/>
                  <a:pt x="10520" y="21600"/>
                  <a:pt x="21600" y="21600"/>
                </a:cubicBezTo>
                <a:lnTo>
                  <a:pt x="21600" y="3330"/>
                </a:lnTo>
                <a:cubicBezTo>
                  <a:pt x="10520" y="333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4" name="Form"/>
          <p:cNvSpPr/>
          <p:nvPr/>
        </p:nvSpPr>
        <p:spPr>
          <a:xfrm>
            <a:off x="7077075" y="2220912"/>
            <a:ext cx="7762516" cy="336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3506"/>
                </a:lnTo>
                <a:cubicBezTo>
                  <a:pt x="11081" y="13506"/>
                  <a:pt x="10520" y="21600"/>
                  <a:pt x="21600" y="21600"/>
                </a:cubicBezTo>
                <a:lnTo>
                  <a:pt x="21600" y="6753"/>
                </a:lnTo>
                <a:cubicBezTo>
                  <a:pt x="10520" y="675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5" name="Form"/>
          <p:cNvSpPr/>
          <p:nvPr/>
        </p:nvSpPr>
        <p:spPr>
          <a:xfrm>
            <a:off x="7077075" y="2432050"/>
            <a:ext cx="7762516" cy="39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1355"/>
                </a:lnTo>
                <a:cubicBezTo>
                  <a:pt x="11081" y="11355"/>
                  <a:pt x="10520" y="21600"/>
                  <a:pt x="21600" y="21600"/>
                </a:cubicBezTo>
                <a:lnTo>
                  <a:pt x="21600" y="9096"/>
                </a:lnTo>
                <a:cubicBezTo>
                  <a:pt x="10520" y="9096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6" name="Form"/>
          <p:cNvSpPr/>
          <p:nvPr/>
        </p:nvSpPr>
        <p:spPr>
          <a:xfrm>
            <a:off x="7077075" y="2641600"/>
            <a:ext cx="7762516" cy="46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824"/>
                </a:lnTo>
                <a:cubicBezTo>
                  <a:pt x="11081" y="9824"/>
                  <a:pt x="10520" y="21600"/>
                  <a:pt x="21600" y="21600"/>
                </a:cubicBezTo>
                <a:lnTo>
                  <a:pt x="21600" y="10800"/>
                </a:lnTo>
                <a:cubicBezTo>
                  <a:pt x="10520" y="1080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7" name="Form"/>
          <p:cNvSpPr/>
          <p:nvPr/>
        </p:nvSpPr>
        <p:spPr>
          <a:xfrm>
            <a:off x="7077075" y="2851150"/>
            <a:ext cx="7762516" cy="525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8646"/>
                </a:lnTo>
                <a:cubicBezTo>
                  <a:pt x="11081" y="8646"/>
                  <a:pt x="10520" y="21600"/>
                  <a:pt x="21600" y="21600"/>
                </a:cubicBezTo>
                <a:lnTo>
                  <a:pt x="21600" y="12095"/>
                </a:lnTo>
                <a:cubicBezTo>
                  <a:pt x="10520" y="1209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8" name="Form"/>
          <p:cNvSpPr/>
          <p:nvPr/>
        </p:nvSpPr>
        <p:spPr>
          <a:xfrm>
            <a:off x="7077075" y="3062287"/>
            <a:ext cx="7762516" cy="588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7707"/>
                </a:lnTo>
                <a:cubicBezTo>
                  <a:pt x="11081" y="7707"/>
                  <a:pt x="10520" y="21600"/>
                  <a:pt x="21600" y="21600"/>
                </a:cubicBezTo>
                <a:lnTo>
                  <a:pt x="21600" y="13113"/>
                </a:lnTo>
                <a:cubicBezTo>
                  <a:pt x="10520" y="1311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9" name="Form"/>
          <p:cNvSpPr/>
          <p:nvPr/>
        </p:nvSpPr>
        <p:spPr>
          <a:xfrm>
            <a:off x="7077075" y="3271837"/>
            <a:ext cx="7762516" cy="652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969"/>
                </a:lnTo>
                <a:cubicBezTo>
                  <a:pt x="11081" y="6969"/>
                  <a:pt x="10520" y="21600"/>
                  <a:pt x="21600" y="21600"/>
                </a:cubicBezTo>
                <a:lnTo>
                  <a:pt x="21600" y="13939"/>
                </a:lnTo>
                <a:cubicBezTo>
                  <a:pt x="10520" y="13939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0" name="Form"/>
          <p:cNvSpPr/>
          <p:nvPr/>
        </p:nvSpPr>
        <p:spPr>
          <a:xfrm>
            <a:off x="7077075" y="3482975"/>
            <a:ext cx="7762516" cy="714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355"/>
                </a:lnTo>
                <a:cubicBezTo>
                  <a:pt x="11081" y="6355"/>
                  <a:pt x="10520" y="21600"/>
                  <a:pt x="21600" y="21600"/>
                </a:cubicBezTo>
                <a:lnTo>
                  <a:pt x="21600" y="14614"/>
                </a:lnTo>
                <a:cubicBezTo>
                  <a:pt x="10520" y="14614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1" name="Form"/>
          <p:cNvSpPr/>
          <p:nvPr/>
        </p:nvSpPr>
        <p:spPr>
          <a:xfrm>
            <a:off x="7077075" y="3692525"/>
            <a:ext cx="7762516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840"/>
                </a:lnTo>
                <a:cubicBezTo>
                  <a:pt x="11081" y="5840"/>
                  <a:pt x="10520" y="21600"/>
                  <a:pt x="21600" y="21600"/>
                </a:cubicBezTo>
                <a:lnTo>
                  <a:pt x="21600" y="15170"/>
                </a:lnTo>
                <a:cubicBezTo>
                  <a:pt x="10520" y="1517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2" name="Form"/>
          <p:cNvSpPr/>
          <p:nvPr/>
        </p:nvSpPr>
        <p:spPr>
          <a:xfrm>
            <a:off x="7077075" y="3902075"/>
            <a:ext cx="7762516" cy="841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395"/>
                </a:lnTo>
                <a:cubicBezTo>
                  <a:pt x="11081" y="5395"/>
                  <a:pt x="10520" y="21600"/>
                  <a:pt x="21600" y="21600"/>
                </a:cubicBezTo>
                <a:lnTo>
                  <a:pt x="21600" y="15659"/>
                </a:lnTo>
                <a:cubicBezTo>
                  <a:pt x="10520" y="15659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3" name="Form"/>
          <p:cNvSpPr/>
          <p:nvPr/>
        </p:nvSpPr>
        <p:spPr>
          <a:xfrm>
            <a:off x="7077075" y="4113212"/>
            <a:ext cx="7762516" cy="90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026"/>
                </a:lnTo>
                <a:cubicBezTo>
                  <a:pt x="11081" y="5026"/>
                  <a:pt x="10520" y="21600"/>
                  <a:pt x="21600" y="21600"/>
                </a:cubicBezTo>
                <a:lnTo>
                  <a:pt x="21600" y="16075"/>
                </a:lnTo>
                <a:cubicBezTo>
                  <a:pt x="10520" y="1607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4" name="Form"/>
          <p:cNvSpPr/>
          <p:nvPr/>
        </p:nvSpPr>
        <p:spPr>
          <a:xfrm>
            <a:off x="7077075" y="4322762"/>
            <a:ext cx="7762516" cy="966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698"/>
                </a:lnTo>
                <a:cubicBezTo>
                  <a:pt x="11081" y="4698"/>
                  <a:pt x="10520" y="21600"/>
                  <a:pt x="21600" y="21600"/>
                </a:cubicBezTo>
                <a:lnTo>
                  <a:pt x="21600" y="16435"/>
                </a:lnTo>
                <a:cubicBezTo>
                  <a:pt x="10520" y="1643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5" name="Form"/>
          <p:cNvSpPr/>
          <p:nvPr/>
        </p:nvSpPr>
        <p:spPr>
          <a:xfrm>
            <a:off x="7077075" y="4533900"/>
            <a:ext cx="7762516" cy="10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403"/>
                </a:lnTo>
                <a:cubicBezTo>
                  <a:pt x="11081" y="4403"/>
                  <a:pt x="10520" y="21600"/>
                  <a:pt x="21600" y="21600"/>
                </a:cubicBezTo>
                <a:lnTo>
                  <a:pt x="21600" y="16751"/>
                </a:lnTo>
                <a:cubicBezTo>
                  <a:pt x="10520" y="16751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6" name="Form"/>
          <p:cNvSpPr/>
          <p:nvPr/>
        </p:nvSpPr>
        <p:spPr>
          <a:xfrm>
            <a:off x="7077075" y="4743450"/>
            <a:ext cx="7762516" cy="1114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077"/>
                </a:lnTo>
                <a:cubicBezTo>
                  <a:pt x="11081" y="4077"/>
                  <a:pt x="10520" y="21600"/>
                  <a:pt x="21600" y="21600"/>
                </a:cubicBezTo>
                <a:lnTo>
                  <a:pt x="21600" y="16706"/>
                </a:lnTo>
                <a:cubicBezTo>
                  <a:pt x="10520" y="16706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7" name="Form"/>
          <p:cNvSpPr/>
          <p:nvPr/>
        </p:nvSpPr>
        <p:spPr>
          <a:xfrm>
            <a:off x="7077075" y="4953000"/>
            <a:ext cx="7762516" cy="1155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930"/>
                </a:lnTo>
                <a:cubicBezTo>
                  <a:pt x="11081" y="3930"/>
                  <a:pt x="10520" y="21600"/>
                  <a:pt x="21600" y="21600"/>
                </a:cubicBezTo>
                <a:lnTo>
                  <a:pt x="21600" y="17280"/>
                </a:lnTo>
                <a:cubicBezTo>
                  <a:pt x="10520" y="1728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8" name="Form"/>
          <p:cNvSpPr/>
          <p:nvPr/>
        </p:nvSpPr>
        <p:spPr>
          <a:xfrm>
            <a:off x="7077075" y="5164137"/>
            <a:ext cx="7762516" cy="1239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658"/>
                </a:lnTo>
                <a:cubicBezTo>
                  <a:pt x="11081" y="3658"/>
                  <a:pt x="10520" y="21600"/>
                  <a:pt x="21600" y="21600"/>
                </a:cubicBezTo>
                <a:lnTo>
                  <a:pt x="21600" y="17202"/>
                </a:lnTo>
                <a:cubicBezTo>
                  <a:pt x="10520" y="17202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9" name="Form"/>
          <p:cNvSpPr/>
          <p:nvPr/>
        </p:nvSpPr>
        <p:spPr>
          <a:xfrm>
            <a:off x="7077075" y="5373687"/>
            <a:ext cx="7762516" cy="130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487"/>
                </a:lnTo>
                <a:cubicBezTo>
                  <a:pt x="11081" y="3487"/>
                  <a:pt x="10520" y="21600"/>
                  <a:pt x="21600" y="21600"/>
                </a:cubicBezTo>
                <a:lnTo>
                  <a:pt x="21600" y="17421"/>
                </a:lnTo>
                <a:cubicBezTo>
                  <a:pt x="10520" y="17421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0" name="Form"/>
          <p:cNvSpPr/>
          <p:nvPr/>
        </p:nvSpPr>
        <p:spPr>
          <a:xfrm>
            <a:off x="7077075" y="5583237"/>
            <a:ext cx="7762516" cy="136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326"/>
                </a:lnTo>
                <a:cubicBezTo>
                  <a:pt x="11081" y="3326"/>
                  <a:pt x="10520" y="21600"/>
                  <a:pt x="21600" y="21600"/>
                </a:cubicBezTo>
                <a:lnTo>
                  <a:pt x="21600" y="17614"/>
                </a:lnTo>
                <a:cubicBezTo>
                  <a:pt x="10520" y="17614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1" name="Form"/>
          <p:cNvSpPr/>
          <p:nvPr/>
        </p:nvSpPr>
        <p:spPr>
          <a:xfrm>
            <a:off x="7077075" y="5794375"/>
            <a:ext cx="7762516" cy="1407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226"/>
                </a:lnTo>
                <a:cubicBezTo>
                  <a:pt x="11081" y="3226"/>
                  <a:pt x="10520" y="21600"/>
                  <a:pt x="21600" y="21600"/>
                </a:cubicBezTo>
                <a:lnTo>
                  <a:pt x="21600" y="18053"/>
                </a:lnTo>
                <a:cubicBezTo>
                  <a:pt x="10520" y="1805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2" name="Form"/>
          <p:cNvSpPr/>
          <p:nvPr/>
        </p:nvSpPr>
        <p:spPr>
          <a:xfrm>
            <a:off x="7077075" y="6003925"/>
            <a:ext cx="7762516" cy="1491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034"/>
                </a:lnTo>
                <a:cubicBezTo>
                  <a:pt x="11081" y="3034"/>
                  <a:pt x="10520" y="21600"/>
                  <a:pt x="21600" y="21600"/>
                </a:cubicBezTo>
                <a:lnTo>
                  <a:pt x="21600" y="17945"/>
                </a:lnTo>
                <a:cubicBezTo>
                  <a:pt x="10520" y="1794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3" name="Form"/>
          <p:cNvSpPr/>
          <p:nvPr/>
        </p:nvSpPr>
        <p:spPr>
          <a:xfrm>
            <a:off x="7077075" y="6213475"/>
            <a:ext cx="7762516" cy="1807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513"/>
                </a:lnTo>
                <a:cubicBezTo>
                  <a:pt x="11081" y="2513"/>
                  <a:pt x="10520" y="21600"/>
                  <a:pt x="21600" y="21600"/>
                </a:cubicBezTo>
                <a:lnTo>
                  <a:pt x="21600" y="18838"/>
                </a:lnTo>
                <a:cubicBezTo>
                  <a:pt x="10520" y="18838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4" name="Form"/>
          <p:cNvSpPr/>
          <p:nvPr/>
        </p:nvSpPr>
        <p:spPr>
          <a:xfrm>
            <a:off x="7077075" y="6424612"/>
            <a:ext cx="7762516" cy="4328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49"/>
                </a:lnTo>
                <a:cubicBezTo>
                  <a:pt x="11081" y="1049"/>
                  <a:pt x="10520" y="21600"/>
                  <a:pt x="21600" y="21600"/>
                </a:cubicBezTo>
                <a:lnTo>
                  <a:pt x="21600" y="20447"/>
                </a:lnTo>
                <a:cubicBezTo>
                  <a:pt x="10520" y="20447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5" name="Form"/>
          <p:cNvSpPr/>
          <p:nvPr/>
        </p:nvSpPr>
        <p:spPr>
          <a:xfrm>
            <a:off x="8199437" y="5583237"/>
            <a:ext cx="6640153" cy="18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202"/>
                </a:moveTo>
                <a:lnTo>
                  <a:pt x="0" y="21600"/>
                </a:lnTo>
                <a:cubicBezTo>
                  <a:pt x="11130" y="21600"/>
                  <a:pt x="10473" y="2883"/>
                  <a:pt x="21600" y="2883"/>
                </a:cubicBezTo>
                <a:lnTo>
                  <a:pt x="21600" y="0"/>
                </a:lnTo>
                <a:cubicBezTo>
                  <a:pt x="10473" y="0"/>
                  <a:pt x="11130" y="19202"/>
                  <a:pt x="0" y="19202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6" name="Form"/>
          <p:cNvSpPr/>
          <p:nvPr/>
        </p:nvSpPr>
        <p:spPr>
          <a:xfrm>
            <a:off x="8199437" y="6129337"/>
            <a:ext cx="6640153" cy="1555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79"/>
                </a:moveTo>
                <a:lnTo>
                  <a:pt x="0" y="21600"/>
                </a:lnTo>
                <a:cubicBezTo>
                  <a:pt x="11130" y="21600"/>
                  <a:pt x="10473" y="3501"/>
                  <a:pt x="21600" y="3501"/>
                </a:cubicBezTo>
                <a:lnTo>
                  <a:pt x="21600" y="0"/>
                </a:lnTo>
                <a:cubicBezTo>
                  <a:pt x="10473" y="0"/>
                  <a:pt x="11130" y="18679"/>
                  <a:pt x="0" y="18679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7" name="Form"/>
          <p:cNvSpPr/>
          <p:nvPr/>
        </p:nvSpPr>
        <p:spPr>
          <a:xfrm>
            <a:off x="8199437" y="6402387"/>
            <a:ext cx="6640153" cy="149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56"/>
                </a:moveTo>
                <a:lnTo>
                  <a:pt x="0" y="21600"/>
                </a:lnTo>
                <a:cubicBezTo>
                  <a:pt x="11130" y="21600"/>
                  <a:pt x="10473" y="3649"/>
                  <a:pt x="21600" y="3649"/>
                </a:cubicBezTo>
                <a:lnTo>
                  <a:pt x="21600" y="0"/>
                </a:lnTo>
                <a:cubicBezTo>
                  <a:pt x="10473" y="0"/>
                  <a:pt x="11130" y="18556"/>
                  <a:pt x="0" y="18556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8" name="Form"/>
          <p:cNvSpPr/>
          <p:nvPr/>
        </p:nvSpPr>
        <p:spPr>
          <a:xfrm>
            <a:off x="8199437" y="6675437"/>
            <a:ext cx="6640153" cy="1428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427"/>
                </a:moveTo>
                <a:lnTo>
                  <a:pt x="0" y="21600"/>
                </a:lnTo>
                <a:cubicBezTo>
                  <a:pt x="11130" y="21600"/>
                  <a:pt x="10473" y="3815"/>
                  <a:pt x="21600" y="3815"/>
                </a:cubicBezTo>
                <a:lnTo>
                  <a:pt x="21600" y="0"/>
                </a:lnTo>
                <a:cubicBezTo>
                  <a:pt x="10473" y="0"/>
                  <a:pt x="11130" y="18427"/>
                  <a:pt x="0" y="1842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9" name="Form"/>
          <p:cNvSpPr/>
          <p:nvPr/>
        </p:nvSpPr>
        <p:spPr>
          <a:xfrm>
            <a:off x="8199437" y="7221537"/>
            <a:ext cx="6640153" cy="10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444"/>
                </a:moveTo>
                <a:lnTo>
                  <a:pt x="0" y="21600"/>
                </a:lnTo>
                <a:cubicBezTo>
                  <a:pt x="11130" y="21600"/>
                  <a:pt x="10473" y="4982"/>
                  <a:pt x="21600" y="4982"/>
                </a:cubicBezTo>
                <a:lnTo>
                  <a:pt x="21600" y="0"/>
                </a:lnTo>
                <a:cubicBezTo>
                  <a:pt x="10473" y="0"/>
                  <a:pt x="11130" y="17444"/>
                  <a:pt x="0" y="17444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0" name="Form"/>
          <p:cNvSpPr/>
          <p:nvPr/>
        </p:nvSpPr>
        <p:spPr>
          <a:xfrm>
            <a:off x="8199437" y="7516812"/>
            <a:ext cx="6640153" cy="100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098"/>
                </a:moveTo>
                <a:lnTo>
                  <a:pt x="0" y="21600"/>
                </a:lnTo>
                <a:cubicBezTo>
                  <a:pt x="11130" y="21600"/>
                  <a:pt x="10473" y="4949"/>
                  <a:pt x="21600" y="4949"/>
                </a:cubicBezTo>
                <a:lnTo>
                  <a:pt x="21600" y="0"/>
                </a:lnTo>
                <a:cubicBezTo>
                  <a:pt x="10473" y="0"/>
                  <a:pt x="11130" y="17098"/>
                  <a:pt x="0" y="17098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1" name="Form"/>
          <p:cNvSpPr/>
          <p:nvPr/>
        </p:nvSpPr>
        <p:spPr>
          <a:xfrm>
            <a:off x="8199437" y="8062912"/>
            <a:ext cx="6640153" cy="672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847"/>
                </a:moveTo>
                <a:lnTo>
                  <a:pt x="0" y="21600"/>
                </a:lnTo>
                <a:cubicBezTo>
                  <a:pt x="11130" y="21600"/>
                  <a:pt x="10473" y="7424"/>
                  <a:pt x="21600" y="7424"/>
                </a:cubicBezTo>
                <a:lnTo>
                  <a:pt x="21600" y="0"/>
                </a:lnTo>
                <a:cubicBezTo>
                  <a:pt x="10473" y="0"/>
                  <a:pt x="11130" y="14847"/>
                  <a:pt x="0" y="1484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2" name="Form"/>
          <p:cNvSpPr/>
          <p:nvPr/>
        </p:nvSpPr>
        <p:spPr>
          <a:xfrm>
            <a:off x="8199437" y="8335962"/>
            <a:ext cx="6640153" cy="609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157"/>
                </a:moveTo>
                <a:lnTo>
                  <a:pt x="0" y="21600"/>
                </a:lnTo>
                <a:cubicBezTo>
                  <a:pt x="11130" y="21600"/>
                  <a:pt x="10473" y="8196"/>
                  <a:pt x="21600" y="8196"/>
                </a:cubicBezTo>
                <a:lnTo>
                  <a:pt x="21600" y="0"/>
                </a:lnTo>
                <a:cubicBezTo>
                  <a:pt x="10473" y="0"/>
                  <a:pt x="11130" y="14157"/>
                  <a:pt x="0" y="1415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3" name="Form"/>
          <p:cNvSpPr/>
          <p:nvPr/>
        </p:nvSpPr>
        <p:spPr>
          <a:xfrm>
            <a:off x="8199437" y="8609012"/>
            <a:ext cx="6640153" cy="545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90"/>
                </a:moveTo>
                <a:lnTo>
                  <a:pt x="0" y="21600"/>
                </a:lnTo>
                <a:cubicBezTo>
                  <a:pt x="11130" y="21600"/>
                  <a:pt x="10473" y="9135"/>
                  <a:pt x="21600" y="9135"/>
                </a:cubicBezTo>
                <a:lnTo>
                  <a:pt x="21600" y="0"/>
                </a:lnTo>
                <a:cubicBezTo>
                  <a:pt x="10473" y="0"/>
                  <a:pt x="11130" y="13290"/>
                  <a:pt x="0" y="1329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4" name="Form"/>
          <p:cNvSpPr/>
          <p:nvPr/>
        </p:nvSpPr>
        <p:spPr>
          <a:xfrm>
            <a:off x="8199437" y="8882062"/>
            <a:ext cx="6640153" cy="48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07"/>
                </a:moveTo>
                <a:lnTo>
                  <a:pt x="0" y="21600"/>
                </a:lnTo>
                <a:cubicBezTo>
                  <a:pt x="11130" y="21600"/>
                  <a:pt x="10473" y="10326"/>
                  <a:pt x="21600" y="10326"/>
                </a:cubicBezTo>
                <a:lnTo>
                  <a:pt x="21600" y="0"/>
                </a:lnTo>
                <a:cubicBezTo>
                  <a:pt x="10473" y="0"/>
                  <a:pt x="11130" y="12207"/>
                  <a:pt x="0" y="1220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5" name="Form"/>
          <p:cNvSpPr/>
          <p:nvPr/>
        </p:nvSpPr>
        <p:spPr>
          <a:xfrm>
            <a:off x="8199437" y="9155112"/>
            <a:ext cx="6640153" cy="420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9"/>
                </a:moveTo>
                <a:lnTo>
                  <a:pt x="0" y="21600"/>
                </a:lnTo>
                <a:cubicBezTo>
                  <a:pt x="11130" y="21600"/>
                  <a:pt x="10473" y="11883"/>
                  <a:pt x="21600" y="11883"/>
                </a:cubicBezTo>
                <a:lnTo>
                  <a:pt x="21600" y="0"/>
                </a:lnTo>
                <a:cubicBezTo>
                  <a:pt x="10473" y="0"/>
                  <a:pt x="11130" y="10809"/>
                  <a:pt x="0" y="10809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6" name="Form"/>
          <p:cNvSpPr/>
          <p:nvPr/>
        </p:nvSpPr>
        <p:spPr>
          <a:xfrm>
            <a:off x="8199437" y="9428162"/>
            <a:ext cx="6640153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884"/>
                </a:moveTo>
                <a:lnTo>
                  <a:pt x="0" y="21600"/>
                </a:lnTo>
                <a:cubicBezTo>
                  <a:pt x="11130" y="21600"/>
                  <a:pt x="10473" y="13979"/>
                  <a:pt x="21600" y="13979"/>
                </a:cubicBezTo>
                <a:lnTo>
                  <a:pt x="21600" y="0"/>
                </a:lnTo>
                <a:cubicBezTo>
                  <a:pt x="10473" y="0"/>
                  <a:pt x="11130" y="8884"/>
                  <a:pt x="0" y="8884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7" name="Form"/>
          <p:cNvSpPr/>
          <p:nvPr/>
        </p:nvSpPr>
        <p:spPr>
          <a:xfrm>
            <a:off x="8199437" y="9701212"/>
            <a:ext cx="6640153" cy="293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60"/>
                </a:moveTo>
                <a:lnTo>
                  <a:pt x="0" y="21600"/>
                </a:lnTo>
                <a:cubicBezTo>
                  <a:pt x="11130" y="21600"/>
                  <a:pt x="10473" y="16973"/>
                  <a:pt x="21600" y="16973"/>
                </a:cubicBezTo>
                <a:lnTo>
                  <a:pt x="21600" y="0"/>
                </a:lnTo>
                <a:cubicBezTo>
                  <a:pt x="10473" y="0"/>
                  <a:pt x="11130" y="6160"/>
                  <a:pt x="0" y="616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8" name="Form"/>
          <p:cNvSpPr/>
          <p:nvPr/>
        </p:nvSpPr>
        <p:spPr>
          <a:xfrm>
            <a:off x="8199437" y="9974262"/>
            <a:ext cx="664015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5"/>
                </a:moveTo>
                <a:lnTo>
                  <a:pt x="0" y="21600"/>
                </a:lnTo>
                <a:cubicBezTo>
                  <a:pt x="11130" y="21600"/>
                  <a:pt x="10473" y="21600"/>
                  <a:pt x="21600" y="21600"/>
                </a:cubicBezTo>
                <a:lnTo>
                  <a:pt x="21600" y="0"/>
                </a:lnTo>
                <a:cubicBezTo>
                  <a:pt x="10473" y="0"/>
                  <a:pt x="11130" y="1985"/>
                  <a:pt x="0" y="1985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9" name="Form"/>
          <p:cNvSpPr/>
          <p:nvPr/>
        </p:nvSpPr>
        <p:spPr>
          <a:xfrm>
            <a:off x="8199437" y="10206037"/>
            <a:ext cx="6640153" cy="272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6620"/>
                </a:lnTo>
                <a:cubicBezTo>
                  <a:pt x="11130" y="16620"/>
                  <a:pt x="10473" y="21600"/>
                  <a:pt x="21600" y="21600"/>
                </a:cubicBezTo>
                <a:lnTo>
                  <a:pt x="21600" y="3330"/>
                </a:lnTo>
                <a:cubicBezTo>
                  <a:pt x="10473" y="3330"/>
                  <a:pt x="11130" y="0"/>
                  <a:pt x="0" y="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0" name="ABS-CBN"/>
          <p:cNvSpPr txBox="1"/>
          <p:nvPr/>
        </p:nvSpPr>
        <p:spPr>
          <a:xfrm>
            <a:off x="14952662" y="678997"/>
            <a:ext cx="251777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ABS-CBN</a:t>
            </a:r>
          </a:p>
        </p:txBody>
      </p:sp>
      <p:sp>
        <p:nvSpPr>
          <p:cNvPr id="701" name="BBC"/>
          <p:cNvSpPr txBox="1"/>
          <p:nvPr/>
        </p:nvSpPr>
        <p:spPr>
          <a:xfrm>
            <a:off x="14952662" y="1226684"/>
            <a:ext cx="19249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BBC</a:t>
            </a:r>
          </a:p>
        </p:txBody>
      </p:sp>
      <p:sp>
        <p:nvSpPr>
          <p:cNvPr id="702" name="Buzzfeed"/>
          <p:cNvSpPr txBox="1"/>
          <p:nvPr/>
        </p:nvSpPr>
        <p:spPr>
          <a:xfrm>
            <a:off x="14952662" y="1772784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Buzzfeed</a:t>
            </a:r>
          </a:p>
        </p:txBody>
      </p:sp>
      <p:sp>
        <p:nvSpPr>
          <p:cNvPr id="703" name="CBC"/>
          <p:cNvSpPr txBox="1"/>
          <p:nvPr/>
        </p:nvSpPr>
        <p:spPr>
          <a:xfrm>
            <a:off x="14952662" y="2045834"/>
            <a:ext cx="133905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CBC</a:t>
            </a:r>
          </a:p>
        </p:txBody>
      </p:sp>
      <p:sp>
        <p:nvSpPr>
          <p:cNvPr id="704" name="CNET"/>
          <p:cNvSpPr txBox="1"/>
          <p:nvPr/>
        </p:nvSpPr>
        <p:spPr>
          <a:xfrm>
            <a:off x="14952662" y="2318884"/>
            <a:ext cx="125888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CNET</a:t>
            </a:r>
          </a:p>
        </p:txBody>
      </p:sp>
      <p:sp>
        <p:nvSpPr>
          <p:cNvPr id="705" name="Engadget"/>
          <p:cNvSpPr txBox="1"/>
          <p:nvPr/>
        </p:nvSpPr>
        <p:spPr>
          <a:xfrm>
            <a:off x="14952662" y="2591934"/>
            <a:ext cx="206866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Engadget</a:t>
            </a:r>
          </a:p>
        </p:txBody>
      </p:sp>
      <p:sp>
        <p:nvSpPr>
          <p:cNvPr id="706" name="Financial Times"/>
          <p:cNvSpPr txBox="1"/>
          <p:nvPr/>
        </p:nvSpPr>
        <p:spPr>
          <a:xfrm>
            <a:off x="14952662" y="3001509"/>
            <a:ext cx="213418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Financial Times</a:t>
            </a:r>
          </a:p>
        </p:txBody>
      </p:sp>
      <p:sp>
        <p:nvSpPr>
          <p:cNvPr id="707" name="IEEE SPECTRUM"/>
          <p:cNvSpPr txBox="1"/>
          <p:nvPr/>
        </p:nvSpPr>
        <p:spPr>
          <a:xfrm>
            <a:off x="14952662" y="3411084"/>
            <a:ext cx="25748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IEEE SPECTRUM</a:t>
            </a:r>
          </a:p>
        </p:txBody>
      </p:sp>
      <p:sp>
        <p:nvSpPr>
          <p:cNvPr id="708" name="Independent"/>
          <p:cNvSpPr txBox="1"/>
          <p:nvPr/>
        </p:nvSpPr>
        <p:spPr>
          <a:xfrm>
            <a:off x="14952662" y="3684134"/>
            <a:ext cx="25111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Independent</a:t>
            </a:r>
          </a:p>
        </p:txBody>
      </p:sp>
      <p:sp>
        <p:nvSpPr>
          <p:cNvPr id="709" name="NPR"/>
          <p:cNvSpPr txBox="1"/>
          <p:nvPr/>
        </p:nvSpPr>
        <p:spPr>
          <a:xfrm>
            <a:off x="14952662" y="3957184"/>
            <a:ext cx="19229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NPR</a:t>
            </a:r>
          </a:p>
        </p:txBody>
      </p:sp>
      <p:sp>
        <p:nvSpPr>
          <p:cNvPr id="710" name="NewScientist"/>
          <p:cNvSpPr txBox="1"/>
          <p:nvPr/>
        </p:nvSpPr>
        <p:spPr>
          <a:xfrm>
            <a:off x="14952662" y="4231821"/>
            <a:ext cx="19825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NewScientist</a:t>
            </a:r>
          </a:p>
        </p:txBody>
      </p:sp>
      <p:sp>
        <p:nvSpPr>
          <p:cNvPr id="711" name="The Atlantic"/>
          <p:cNvSpPr txBox="1"/>
          <p:nvPr/>
        </p:nvSpPr>
        <p:spPr>
          <a:xfrm>
            <a:off x="14952662" y="4504871"/>
            <a:ext cx="22456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Atlantic</a:t>
            </a:r>
          </a:p>
        </p:txBody>
      </p:sp>
      <p:sp>
        <p:nvSpPr>
          <p:cNvPr id="712" name="The Telegraph"/>
          <p:cNvSpPr txBox="1"/>
          <p:nvPr/>
        </p:nvSpPr>
        <p:spPr>
          <a:xfrm>
            <a:off x="14952662" y="4777921"/>
            <a:ext cx="21585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Telegraph</a:t>
            </a:r>
          </a:p>
        </p:txBody>
      </p:sp>
      <p:sp>
        <p:nvSpPr>
          <p:cNvPr id="713" name="The New York Times"/>
          <p:cNvSpPr txBox="1"/>
          <p:nvPr/>
        </p:nvSpPr>
        <p:spPr>
          <a:xfrm>
            <a:off x="14952662" y="5324021"/>
            <a:ext cx="24867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New York Times</a:t>
            </a:r>
          </a:p>
        </p:txBody>
      </p:sp>
      <p:sp>
        <p:nvSpPr>
          <p:cNvPr id="714" name="The Washington Post"/>
          <p:cNvSpPr txBox="1"/>
          <p:nvPr/>
        </p:nvSpPr>
        <p:spPr>
          <a:xfrm>
            <a:off x="14952662" y="6006646"/>
            <a:ext cx="26165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Washington Post</a:t>
            </a:r>
          </a:p>
        </p:txBody>
      </p:sp>
      <p:sp>
        <p:nvSpPr>
          <p:cNvPr id="715" name="Forbes"/>
          <p:cNvSpPr txBox="1"/>
          <p:nvPr/>
        </p:nvSpPr>
        <p:spPr>
          <a:xfrm>
            <a:off x="14952662" y="6416221"/>
            <a:ext cx="24212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Forbes</a:t>
            </a:r>
          </a:p>
        </p:txBody>
      </p:sp>
      <p:sp>
        <p:nvSpPr>
          <p:cNvPr id="716" name="MOTHERBOARD"/>
          <p:cNvSpPr txBox="1"/>
          <p:nvPr/>
        </p:nvSpPr>
        <p:spPr>
          <a:xfrm>
            <a:off x="14952662" y="6689272"/>
            <a:ext cx="24162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MOTHERBOARD</a:t>
            </a:r>
          </a:p>
        </p:txBody>
      </p:sp>
      <p:sp>
        <p:nvSpPr>
          <p:cNvPr id="717" name="PHYS.ORG"/>
          <p:cNvSpPr txBox="1"/>
          <p:nvPr/>
        </p:nvSpPr>
        <p:spPr>
          <a:xfrm>
            <a:off x="14952662" y="7235372"/>
            <a:ext cx="23992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PHYS.ORG</a:t>
            </a:r>
          </a:p>
        </p:txBody>
      </p:sp>
      <p:sp>
        <p:nvSpPr>
          <p:cNvPr id="718" name="WIRED"/>
          <p:cNvSpPr txBox="1"/>
          <p:nvPr/>
        </p:nvSpPr>
        <p:spPr>
          <a:xfrm>
            <a:off x="14952662" y="7917997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WIRED</a:t>
            </a:r>
          </a:p>
        </p:txBody>
      </p:sp>
      <p:sp>
        <p:nvSpPr>
          <p:cNvPr id="719" name="CNBC"/>
          <p:cNvSpPr txBox="1"/>
          <p:nvPr/>
        </p:nvSpPr>
        <p:spPr>
          <a:xfrm>
            <a:off x="14952662" y="8327572"/>
            <a:ext cx="134507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CNBC</a:t>
            </a:r>
          </a:p>
        </p:txBody>
      </p:sp>
      <p:sp>
        <p:nvSpPr>
          <p:cNvPr id="720" name="Fast Company"/>
          <p:cNvSpPr txBox="1"/>
          <p:nvPr/>
        </p:nvSpPr>
        <p:spPr>
          <a:xfrm>
            <a:off x="14952662" y="8602209"/>
            <a:ext cx="19352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Fast Company</a:t>
            </a:r>
          </a:p>
        </p:txBody>
      </p:sp>
      <p:sp>
        <p:nvSpPr>
          <p:cNvPr id="721" name="MIT Technology Review"/>
          <p:cNvSpPr txBox="1"/>
          <p:nvPr/>
        </p:nvSpPr>
        <p:spPr>
          <a:xfrm>
            <a:off x="14952662" y="9011784"/>
            <a:ext cx="27061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MIT Technology Review</a:t>
            </a:r>
          </a:p>
        </p:txBody>
      </p:sp>
      <p:sp>
        <p:nvSpPr>
          <p:cNvPr id="722" name="Pew Research Center"/>
          <p:cNvSpPr txBox="1"/>
          <p:nvPr/>
        </p:nvSpPr>
        <p:spPr>
          <a:xfrm>
            <a:off x="14952662" y="9421359"/>
            <a:ext cx="258555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Pew Research Center</a:t>
            </a:r>
          </a:p>
        </p:txBody>
      </p:sp>
      <p:sp>
        <p:nvSpPr>
          <p:cNvPr id="723" name="The Conversation"/>
          <p:cNvSpPr txBox="1"/>
          <p:nvPr/>
        </p:nvSpPr>
        <p:spPr>
          <a:xfrm>
            <a:off x="14952662" y="9694409"/>
            <a:ext cx="224597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Conversation</a:t>
            </a:r>
          </a:p>
        </p:txBody>
      </p:sp>
      <p:sp>
        <p:nvSpPr>
          <p:cNvPr id="724" name="The Sun"/>
          <p:cNvSpPr txBox="1"/>
          <p:nvPr/>
        </p:nvSpPr>
        <p:spPr>
          <a:xfrm>
            <a:off x="14952662" y="9967459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Sun</a:t>
            </a:r>
          </a:p>
        </p:txBody>
      </p:sp>
      <p:sp>
        <p:nvSpPr>
          <p:cNvPr id="725" name="US News"/>
          <p:cNvSpPr txBox="1"/>
          <p:nvPr/>
        </p:nvSpPr>
        <p:spPr>
          <a:xfrm>
            <a:off x="14952662" y="10240509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US News</a:t>
            </a:r>
          </a:p>
        </p:txBody>
      </p:sp>
      <p:sp>
        <p:nvSpPr>
          <p:cNvPr id="726" name="The Guardian"/>
          <p:cNvSpPr txBox="1"/>
          <p:nvPr/>
        </p:nvSpPr>
        <p:spPr>
          <a:xfrm>
            <a:off x="14952662" y="10650084"/>
            <a:ext cx="22874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Guardian</a:t>
            </a:r>
          </a:p>
        </p:txBody>
      </p:sp>
      <p:sp>
        <p:nvSpPr>
          <p:cNvPr id="727" name="Bloomberg"/>
          <p:cNvSpPr txBox="1"/>
          <p:nvPr/>
        </p:nvSpPr>
        <p:spPr>
          <a:xfrm>
            <a:off x="14952662" y="11059659"/>
            <a:ext cx="19164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Bloomberg</a:t>
            </a:r>
          </a:p>
        </p:txBody>
      </p:sp>
      <p:sp>
        <p:nvSpPr>
          <p:cNvPr id="728" name="Businessinsider"/>
          <p:cNvSpPr txBox="1"/>
          <p:nvPr/>
        </p:nvSpPr>
        <p:spPr>
          <a:xfrm>
            <a:off x="14952662" y="11469234"/>
            <a:ext cx="18743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Businessinsider</a:t>
            </a:r>
          </a:p>
        </p:txBody>
      </p:sp>
      <p:sp>
        <p:nvSpPr>
          <p:cNvPr id="729" name="Mashable"/>
          <p:cNvSpPr txBox="1"/>
          <p:nvPr/>
        </p:nvSpPr>
        <p:spPr>
          <a:xfrm>
            <a:off x="14952662" y="11880397"/>
            <a:ext cx="16118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Mashable</a:t>
            </a:r>
          </a:p>
        </p:txBody>
      </p:sp>
      <p:sp>
        <p:nvSpPr>
          <p:cNvPr id="730" name="TechCrunch"/>
          <p:cNvSpPr txBox="1"/>
          <p:nvPr/>
        </p:nvSpPr>
        <p:spPr>
          <a:xfrm>
            <a:off x="14952662" y="12151859"/>
            <a:ext cx="144763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TechCrunch</a:t>
            </a:r>
          </a:p>
        </p:txBody>
      </p:sp>
      <p:sp>
        <p:nvSpPr>
          <p:cNvPr id="731" name="The Hill"/>
          <p:cNvSpPr txBox="1"/>
          <p:nvPr/>
        </p:nvSpPr>
        <p:spPr>
          <a:xfrm>
            <a:off x="14952662" y="12426497"/>
            <a:ext cx="13659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Hill</a:t>
            </a:r>
          </a:p>
        </p:txBody>
      </p:sp>
      <p:sp>
        <p:nvSpPr>
          <p:cNvPr id="732" name="The Sydney Morning Herald"/>
          <p:cNvSpPr txBox="1"/>
          <p:nvPr/>
        </p:nvSpPr>
        <p:spPr>
          <a:xfrm>
            <a:off x="14952662" y="12699547"/>
            <a:ext cx="30508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Sydney Morning Herald</a:t>
            </a:r>
          </a:p>
        </p:txBody>
      </p:sp>
      <p:sp>
        <p:nvSpPr>
          <p:cNvPr id="733" name="The Times"/>
          <p:cNvSpPr txBox="1"/>
          <p:nvPr/>
        </p:nvSpPr>
        <p:spPr>
          <a:xfrm>
            <a:off x="14952662" y="12972597"/>
            <a:ext cx="19938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Times</a:t>
            </a:r>
          </a:p>
        </p:txBody>
      </p:sp>
      <p:sp>
        <p:nvSpPr>
          <p:cNvPr id="734" name="Form"/>
          <p:cNvSpPr/>
          <p:nvPr/>
        </p:nvSpPr>
        <p:spPr>
          <a:xfrm>
            <a:off x="18116550" y="7191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5" name="Form"/>
          <p:cNvSpPr/>
          <p:nvPr/>
        </p:nvSpPr>
        <p:spPr>
          <a:xfrm>
            <a:off x="18116550" y="9921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6" name="Form"/>
          <p:cNvSpPr/>
          <p:nvPr/>
        </p:nvSpPr>
        <p:spPr>
          <a:xfrm>
            <a:off x="18116550" y="12652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7" name="Form"/>
          <p:cNvSpPr/>
          <p:nvPr/>
        </p:nvSpPr>
        <p:spPr>
          <a:xfrm>
            <a:off x="18116550" y="15382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8" name="Form"/>
          <p:cNvSpPr/>
          <p:nvPr/>
        </p:nvSpPr>
        <p:spPr>
          <a:xfrm>
            <a:off x="18116550" y="18113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9" name="Form"/>
          <p:cNvSpPr/>
          <p:nvPr/>
        </p:nvSpPr>
        <p:spPr>
          <a:xfrm>
            <a:off x="18116550" y="20843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43"/>
                  <a:pt x="16189" y="20163"/>
                </a:cubicBezTo>
                <a:cubicBezTo>
                  <a:pt x="14458" y="21136"/>
                  <a:pt x="12770" y="21600"/>
                  <a:pt x="10778" y="21600"/>
                </a:cubicBezTo>
                <a:cubicBezTo>
                  <a:pt x="8787" y="21600"/>
                  <a:pt x="7142" y="21136"/>
                  <a:pt x="5411" y="20163"/>
                </a:cubicBezTo>
                <a:cubicBezTo>
                  <a:pt x="3723" y="19143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10"/>
                  <a:pt x="5411" y="1437"/>
                </a:cubicBezTo>
                <a:cubicBezTo>
                  <a:pt x="7142" y="417"/>
                  <a:pt x="8787" y="0"/>
                  <a:pt x="10778" y="0"/>
                </a:cubicBezTo>
                <a:cubicBezTo>
                  <a:pt x="12770" y="0"/>
                  <a:pt x="14458" y="417"/>
                  <a:pt x="16189" y="1437"/>
                </a:cubicBezTo>
                <a:cubicBezTo>
                  <a:pt x="17921" y="2410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0" name="Form"/>
          <p:cNvSpPr/>
          <p:nvPr/>
        </p:nvSpPr>
        <p:spPr>
          <a:xfrm>
            <a:off x="18116550" y="23574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1" name="Form"/>
          <p:cNvSpPr/>
          <p:nvPr/>
        </p:nvSpPr>
        <p:spPr>
          <a:xfrm>
            <a:off x="18116550" y="26304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2" name="Form"/>
          <p:cNvSpPr/>
          <p:nvPr/>
        </p:nvSpPr>
        <p:spPr>
          <a:xfrm>
            <a:off x="18116550" y="29051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3" name="Form"/>
          <p:cNvSpPr/>
          <p:nvPr/>
        </p:nvSpPr>
        <p:spPr>
          <a:xfrm>
            <a:off x="18116550" y="31781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4" name="Form"/>
          <p:cNvSpPr/>
          <p:nvPr/>
        </p:nvSpPr>
        <p:spPr>
          <a:xfrm>
            <a:off x="18116550" y="34512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5" name="Form"/>
          <p:cNvSpPr/>
          <p:nvPr/>
        </p:nvSpPr>
        <p:spPr>
          <a:xfrm>
            <a:off x="18116550" y="37242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6" name="Form"/>
          <p:cNvSpPr/>
          <p:nvPr/>
        </p:nvSpPr>
        <p:spPr>
          <a:xfrm>
            <a:off x="18116550" y="42703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7" name="Form"/>
          <p:cNvSpPr/>
          <p:nvPr/>
        </p:nvSpPr>
        <p:spPr>
          <a:xfrm>
            <a:off x="18116550" y="39973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8" name="Form"/>
          <p:cNvSpPr/>
          <p:nvPr/>
        </p:nvSpPr>
        <p:spPr>
          <a:xfrm>
            <a:off x="18116550" y="70008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49" name="Form"/>
          <p:cNvSpPr/>
          <p:nvPr/>
        </p:nvSpPr>
        <p:spPr>
          <a:xfrm>
            <a:off x="18116550" y="45434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0" name="Form"/>
          <p:cNvSpPr/>
          <p:nvPr/>
        </p:nvSpPr>
        <p:spPr>
          <a:xfrm>
            <a:off x="18116550" y="105537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1" name="Form"/>
          <p:cNvSpPr/>
          <p:nvPr/>
        </p:nvSpPr>
        <p:spPr>
          <a:xfrm>
            <a:off x="18116550" y="50895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2" name="Form"/>
          <p:cNvSpPr/>
          <p:nvPr/>
        </p:nvSpPr>
        <p:spPr>
          <a:xfrm>
            <a:off x="18116550" y="53625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3" name="Form"/>
          <p:cNvSpPr/>
          <p:nvPr/>
        </p:nvSpPr>
        <p:spPr>
          <a:xfrm>
            <a:off x="18116550" y="48164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4" name="Form"/>
          <p:cNvSpPr/>
          <p:nvPr/>
        </p:nvSpPr>
        <p:spPr>
          <a:xfrm>
            <a:off x="18116550" y="59086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5" name="Form"/>
          <p:cNvSpPr/>
          <p:nvPr/>
        </p:nvSpPr>
        <p:spPr>
          <a:xfrm>
            <a:off x="18116550" y="78216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6" name="Form"/>
          <p:cNvSpPr/>
          <p:nvPr/>
        </p:nvSpPr>
        <p:spPr>
          <a:xfrm>
            <a:off x="18116550" y="64547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7" name="Form"/>
          <p:cNvSpPr/>
          <p:nvPr/>
        </p:nvSpPr>
        <p:spPr>
          <a:xfrm>
            <a:off x="18116550" y="67278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8" name="Form"/>
          <p:cNvSpPr/>
          <p:nvPr/>
        </p:nvSpPr>
        <p:spPr>
          <a:xfrm>
            <a:off x="18116550" y="72755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9" name="Form"/>
          <p:cNvSpPr/>
          <p:nvPr/>
        </p:nvSpPr>
        <p:spPr>
          <a:xfrm>
            <a:off x="18116550" y="56356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0" name="Form"/>
          <p:cNvSpPr/>
          <p:nvPr/>
        </p:nvSpPr>
        <p:spPr>
          <a:xfrm>
            <a:off x="18116550" y="61817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1" name="Form"/>
          <p:cNvSpPr/>
          <p:nvPr/>
        </p:nvSpPr>
        <p:spPr>
          <a:xfrm>
            <a:off x="18116550" y="83677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2" name="Form"/>
          <p:cNvSpPr/>
          <p:nvPr/>
        </p:nvSpPr>
        <p:spPr>
          <a:xfrm>
            <a:off x="18116550" y="86407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3" name="Form"/>
          <p:cNvSpPr/>
          <p:nvPr/>
        </p:nvSpPr>
        <p:spPr>
          <a:xfrm>
            <a:off x="18116550" y="89138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05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4" name="Form"/>
          <p:cNvSpPr/>
          <p:nvPr/>
        </p:nvSpPr>
        <p:spPr>
          <a:xfrm>
            <a:off x="18116550" y="91868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90"/>
                  <a:pt x="16189" y="20163"/>
                </a:cubicBezTo>
                <a:cubicBezTo>
                  <a:pt x="14458" y="21183"/>
                  <a:pt x="12770" y="21600"/>
                  <a:pt x="10778" y="21600"/>
                </a:cubicBezTo>
                <a:cubicBezTo>
                  <a:pt x="8787" y="21600"/>
                  <a:pt x="7142" y="21183"/>
                  <a:pt x="5411" y="20163"/>
                </a:cubicBezTo>
                <a:cubicBezTo>
                  <a:pt x="3723" y="19190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57"/>
                  <a:pt x="5411" y="1437"/>
                </a:cubicBezTo>
                <a:cubicBezTo>
                  <a:pt x="7142" y="464"/>
                  <a:pt x="8787" y="0"/>
                  <a:pt x="10778" y="0"/>
                </a:cubicBezTo>
                <a:cubicBezTo>
                  <a:pt x="12770" y="0"/>
                  <a:pt x="14458" y="464"/>
                  <a:pt x="16189" y="1437"/>
                </a:cubicBezTo>
                <a:cubicBezTo>
                  <a:pt x="17921" y="2457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5" name="Form"/>
          <p:cNvSpPr/>
          <p:nvPr/>
        </p:nvSpPr>
        <p:spPr>
          <a:xfrm>
            <a:off x="18116550" y="94599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6" name="Form"/>
          <p:cNvSpPr/>
          <p:nvPr/>
        </p:nvSpPr>
        <p:spPr>
          <a:xfrm>
            <a:off x="18116550" y="75485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7" name="Form"/>
          <p:cNvSpPr/>
          <p:nvPr/>
        </p:nvSpPr>
        <p:spPr>
          <a:xfrm>
            <a:off x="18116550" y="97329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8" name="Form"/>
          <p:cNvSpPr/>
          <p:nvPr/>
        </p:nvSpPr>
        <p:spPr>
          <a:xfrm>
            <a:off x="18116550" y="100060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9" name="Form"/>
          <p:cNvSpPr/>
          <p:nvPr/>
        </p:nvSpPr>
        <p:spPr>
          <a:xfrm>
            <a:off x="18116550" y="102790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0" name="Form"/>
          <p:cNvSpPr/>
          <p:nvPr/>
        </p:nvSpPr>
        <p:spPr>
          <a:xfrm>
            <a:off x="18116550" y="80946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1" name="Form"/>
          <p:cNvSpPr/>
          <p:nvPr/>
        </p:nvSpPr>
        <p:spPr>
          <a:xfrm>
            <a:off x="18116550" y="110998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2" name="Form"/>
          <p:cNvSpPr/>
          <p:nvPr/>
        </p:nvSpPr>
        <p:spPr>
          <a:xfrm>
            <a:off x="18116550" y="113728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3" name="Form"/>
          <p:cNvSpPr/>
          <p:nvPr/>
        </p:nvSpPr>
        <p:spPr>
          <a:xfrm>
            <a:off x="18116550" y="116459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4" name="Form"/>
          <p:cNvSpPr/>
          <p:nvPr/>
        </p:nvSpPr>
        <p:spPr>
          <a:xfrm>
            <a:off x="18116550" y="119189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5" name="Form"/>
          <p:cNvSpPr/>
          <p:nvPr/>
        </p:nvSpPr>
        <p:spPr>
          <a:xfrm>
            <a:off x="18116550" y="121920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6" name="Form"/>
          <p:cNvSpPr/>
          <p:nvPr/>
        </p:nvSpPr>
        <p:spPr>
          <a:xfrm>
            <a:off x="18116550" y="108251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7" name="Form"/>
          <p:cNvSpPr/>
          <p:nvPr/>
        </p:nvSpPr>
        <p:spPr>
          <a:xfrm>
            <a:off x="18116550" y="124650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8" name="Form"/>
          <p:cNvSpPr/>
          <p:nvPr/>
        </p:nvSpPr>
        <p:spPr>
          <a:xfrm>
            <a:off x="18116550" y="127381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81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9" name="Form"/>
          <p:cNvSpPr/>
          <p:nvPr/>
        </p:nvSpPr>
        <p:spPr>
          <a:xfrm>
            <a:off x="18116550" y="130111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0" name="Form"/>
          <p:cNvSpPr/>
          <p:nvPr/>
        </p:nvSpPr>
        <p:spPr>
          <a:xfrm>
            <a:off x="6964362" y="960437"/>
            <a:ext cx="112352" cy="567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3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5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1" name="Form"/>
          <p:cNvSpPr/>
          <p:nvPr/>
        </p:nvSpPr>
        <p:spPr>
          <a:xfrm>
            <a:off x="8086725" y="7264400"/>
            <a:ext cx="112353" cy="3152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2011-02-24_project.2.jpg" descr="2011-02-24_project.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-1"/>
            <a:ext cx="3429000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2011-04-25_project.2.jpg" descr="2011-04-25_project.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7000" y="3429000"/>
            <a:ext cx="3429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2011-11-05_project.2.jpg" descr="2011-11-05_project.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8000" y="3429000"/>
            <a:ext cx="3429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2012-03-09_project.2.jpg" descr="2012-03-09_project.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9966087"/>
            <a:ext cx="342900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2012-06-26_project.2.jpg" descr="2012-06-26_project.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58000" y="6858000"/>
            <a:ext cx="3429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2012-07-08_project.2.jpg" descr="2012-07-08_project.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1" y="3429000"/>
            <a:ext cx="3429001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2013-01-28_project.2.jpg" descr="2013-01-28_project.2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287000" y="10287000"/>
            <a:ext cx="3429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2013-05-24_project.2.jpg" descr="2013-05-24_project.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87000" y="6858000"/>
            <a:ext cx="3429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2013-05-31_project.2.jpg" descr="2013-05-31_project.2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429000" y="10287000"/>
            <a:ext cx="3429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2013-07-05_project.2.jpg" descr="2013-07-05_project.2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683742" y="10287000"/>
            <a:ext cx="3429001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2013-12-28_project.2.jpg" descr="2013-12-28_project.2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287000" y="0"/>
            <a:ext cx="3429000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2014-04-26_project.2.jpg" descr="2014-04-26_project.2.jp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429000" y="6858000"/>
            <a:ext cx="3429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2015-01-21_project.2.jpg" descr="2015-01-21_project.2.jp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429000" y="3429000"/>
            <a:ext cx="3429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2015-05-05_project.2.jpg" descr="2015-05-05_project.2.jp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-1" y="6858000"/>
            <a:ext cx="3429001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2016-04-25_project.2.jpg" descr="2016-04-25_project.2.jp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0" y="0"/>
            <a:ext cx="342900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2019-04-24_project.2.jpg" descr="2019-04-24_project.2.jp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858000" y="-1"/>
            <a:ext cx="3429000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data scientist…"/>
          <p:cNvSpPr/>
          <p:nvPr/>
        </p:nvSpPr>
        <p:spPr>
          <a:xfrm>
            <a:off x="13010314" y="2392027"/>
            <a:ext cx="10668001" cy="894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indent="0" algn="l">
              <a:tabLst>
                <a:tab pos="4064000" algn="r"/>
                <a:tab pos="5334000" algn="ctr"/>
                <a:tab pos="6604000" algn="l"/>
              </a:tabLst>
              <a:defRPr b="0"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		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t>	scientist</a:t>
            </a:r>
          </a:p>
          <a:p>
            <a:pPr lvl="1" indent="0" algn="l">
              <a:tabLst>
                <a:tab pos="4064000" algn="r"/>
                <a:tab pos="5334000" algn="ctr"/>
                <a:tab pos="6604000" algn="l"/>
              </a:tabLst>
              <a:defRPr b="0"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		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t>	journalist</a:t>
            </a:r>
          </a:p>
          <a:p>
            <a:pPr lvl="1" indent="0" algn="l">
              <a:tabLst>
                <a:tab pos="4064000" algn="r"/>
                <a:tab pos="5334000" algn="ctr"/>
                <a:tab pos="6604000" algn="l"/>
              </a:tabLst>
              <a:defRPr b="0"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	open	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t>	activist</a:t>
            </a:r>
          </a:p>
        </p:txBody>
      </p:sp>
      <p:sp>
        <p:nvSpPr>
          <p:cNvPr id="139" name="michael-kreil.de"/>
          <p:cNvSpPr txBox="1"/>
          <p:nvPr/>
        </p:nvSpPr>
        <p:spPr>
          <a:xfrm>
            <a:off x="17462275" y="12685922"/>
            <a:ext cx="3530093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michael-kreil.de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15 times"/>
          <p:cNvSpPr txBox="1"/>
          <p:nvPr/>
        </p:nvSpPr>
        <p:spPr>
          <a:xfrm>
            <a:off x="5710237" y="9618209"/>
            <a:ext cx="145087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26C3F0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15 times</a:t>
            </a:r>
          </a:p>
        </p:txBody>
      </p:sp>
      <p:sp>
        <p:nvSpPr>
          <p:cNvPr id="784" name="Southern"/>
          <p:cNvSpPr txBox="1"/>
          <p:nvPr/>
        </p:nvSpPr>
        <p:spPr>
          <a:xfrm>
            <a:off x="5710237" y="7989989"/>
            <a:ext cx="197485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Southern </a:t>
            </a:r>
          </a:p>
        </p:txBody>
      </p:sp>
      <p:sp>
        <p:nvSpPr>
          <p:cNvPr id="785" name="California"/>
          <p:cNvSpPr txBox="1"/>
          <p:nvPr/>
        </p:nvSpPr>
        <p:spPr>
          <a:xfrm>
            <a:off x="5710237" y="8463064"/>
            <a:ext cx="229552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California</a:t>
            </a:r>
          </a:p>
        </p:txBody>
      </p:sp>
      <p:sp>
        <p:nvSpPr>
          <p:cNvPr id="786" name="/Indiana"/>
          <p:cNvSpPr txBox="1"/>
          <p:nvPr/>
        </p:nvSpPr>
        <p:spPr>
          <a:xfrm>
            <a:off x="5710237" y="8936139"/>
            <a:ext cx="20701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/Indiana</a:t>
            </a:r>
          </a:p>
        </p:txBody>
      </p:sp>
      <p:sp>
        <p:nvSpPr>
          <p:cNvPr id="787" name="9 times"/>
          <p:cNvSpPr txBox="1"/>
          <p:nvPr/>
        </p:nvSpPr>
        <p:spPr>
          <a:xfrm>
            <a:off x="6821487" y="12504284"/>
            <a:ext cx="111019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6A2C4F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9 times</a:t>
            </a:r>
          </a:p>
        </p:txBody>
      </p:sp>
      <p:sp>
        <p:nvSpPr>
          <p:cNvPr id="788" name="Berkeley"/>
          <p:cNvSpPr txBox="1"/>
          <p:nvPr/>
        </p:nvSpPr>
        <p:spPr>
          <a:xfrm>
            <a:off x="6791325" y="11376127"/>
            <a:ext cx="21897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6A2C4F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Berkeley</a:t>
            </a:r>
          </a:p>
        </p:txBody>
      </p:sp>
      <p:sp>
        <p:nvSpPr>
          <p:cNvPr id="789" name="/Swansea"/>
          <p:cNvSpPr txBox="1"/>
          <p:nvPr/>
        </p:nvSpPr>
        <p:spPr>
          <a:xfrm>
            <a:off x="6791325" y="11849202"/>
            <a:ext cx="222482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6A2C4F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/Swansea</a:t>
            </a:r>
          </a:p>
        </p:txBody>
      </p:sp>
      <p:sp>
        <p:nvSpPr>
          <p:cNvPr id="790" name="27 times"/>
          <p:cNvSpPr txBox="1"/>
          <p:nvPr/>
        </p:nvSpPr>
        <p:spPr>
          <a:xfrm>
            <a:off x="4716462" y="3374571"/>
            <a:ext cx="12240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27 times</a:t>
            </a:r>
          </a:p>
        </p:txBody>
      </p:sp>
      <p:sp>
        <p:nvSpPr>
          <p:cNvPr id="791" name="Oxford"/>
          <p:cNvSpPr txBox="1"/>
          <p:nvPr/>
        </p:nvSpPr>
        <p:spPr>
          <a:xfrm>
            <a:off x="4706937" y="2835376"/>
            <a:ext cx="186584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3800">
                <a:solidFill>
                  <a:srgbClr val="5B76B9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Oxford</a:t>
            </a:r>
          </a:p>
        </p:txBody>
      </p:sp>
      <p:sp>
        <p:nvSpPr>
          <p:cNvPr id="792" name="&quot;The Computational"/>
          <p:cNvSpPr txBox="1"/>
          <p:nvPr/>
        </p:nvSpPr>
        <p:spPr>
          <a:xfrm>
            <a:off x="4703762" y="3742871"/>
            <a:ext cx="21897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 "The Computational </a:t>
            </a:r>
          </a:p>
        </p:txBody>
      </p:sp>
      <p:sp>
        <p:nvSpPr>
          <p:cNvPr id="793" name="Propaganda Project"/>
          <p:cNvSpPr txBox="1"/>
          <p:nvPr/>
        </p:nvSpPr>
        <p:spPr>
          <a:xfrm>
            <a:off x="4703762" y="4019096"/>
            <a:ext cx="2070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Propaganda Project </a:t>
            </a:r>
          </a:p>
        </p:txBody>
      </p:sp>
      <p:sp>
        <p:nvSpPr>
          <p:cNvPr id="794" name="of Oxford University&quot;"/>
          <p:cNvSpPr txBox="1"/>
          <p:nvPr/>
        </p:nvSpPr>
        <p:spPr>
          <a:xfrm>
            <a:off x="4703762" y="4296909"/>
            <a:ext cx="219425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of Oxford University"</a:t>
            </a:r>
          </a:p>
        </p:txBody>
      </p:sp>
      <p:sp>
        <p:nvSpPr>
          <p:cNvPr id="795" name="Form"/>
          <p:cNvSpPr/>
          <p:nvPr/>
        </p:nvSpPr>
        <p:spPr>
          <a:xfrm>
            <a:off x="14862175" y="6873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96" name="Form"/>
          <p:cNvSpPr/>
          <p:nvPr/>
        </p:nvSpPr>
        <p:spPr>
          <a:xfrm>
            <a:off x="14862175" y="960437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97" name="Form"/>
          <p:cNvSpPr/>
          <p:nvPr/>
        </p:nvSpPr>
        <p:spPr>
          <a:xfrm>
            <a:off x="14862175" y="17795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98" name="Form"/>
          <p:cNvSpPr/>
          <p:nvPr/>
        </p:nvSpPr>
        <p:spPr>
          <a:xfrm>
            <a:off x="14862175" y="20542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99" name="Form"/>
          <p:cNvSpPr/>
          <p:nvPr/>
        </p:nvSpPr>
        <p:spPr>
          <a:xfrm>
            <a:off x="14862175" y="23272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0" name="Form"/>
          <p:cNvSpPr/>
          <p:nvPr/>
        </p:nvSpPr>
        <p:spPr>
          <a:xfrm>
            <a:off x="14862175" y="26003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1" name="Form"/>
          <p:cNvSpPr/>
          <p:nvPr/>
        </p:nvSpPr>
        <p:spPr>
          <a:xfrm>
            <a:off x="14862175" y="2873375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2" name="Form"/>
          <p:cNvSpPr/>
          <p:nvPr/>
        </p:nvSpPr>
        <p:spPr>
          <a:xfrm>
            <a:off x="14862175" y="34194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3" name="Form"/>
          <p:cNvSpPr/>
          <p:nvPr/>
        </p:nvSpPr>
        <p:spPr>
          <a:xfrm>
            <a:off x="14862175" y="36925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4" name="Form"/>
          <p:cNvSpPr/>
          <p:nvPr/>
        </p:nvSpPr>
        <p:spPr>
          <a:xfrm>
            <a:off x="14862175" y="39655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5" name="Form"/>
          <p:cNvSpPr/>
          <p:nvPr/>
        </p:nvSpPr>
        <p:spPr>
          <a:xfrm>
            <a:off x="14862175" y="4238625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6" name="Form"/>
          <p:cNvSpPr/>
          <p:nvPr/>
        </p:nvSpPr>
        <p:spPr>
          <a:xfrm>
            <a:off x="14862175" y="45116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7" name="Form"/>
          <p:cNvSpPr/>
          <p:nvPr/>
        </p:nvSpPr>
        <p:spPr>
          <a:xfrm>
            <a:off x="14862175" y="47847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8" name="Form"/>
          <p:cNvSpPr/>
          <p:nvPr/>
        </p:nvSpPr>
        <p:spPr>
          <a:xfrm>
            <a:off x="14862175" y="5057775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09" name="Form"/>
          <p:cNvSpPr/>
          <p:nvPr/>
        </p:nvSpPr>
        <p:spPr>
          <a:xfrm>
            <a:off x="14862175" y="587851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0" name="Form"/>
          <p:cNvSpPr/>
          <p:nvPr/>
        </p:nvSpPr>
        <p:spPr>
          <a:xfrm>
            <a:off x="14862175" y="64246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1" name="Form"/>
          <p:cNvSpPr/>
          <p:nvPr/>
        </p:nvSpPr>
        <p:spPr>
          <a:xfrm>
            <a:off x="14862175" y="66976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2" name="Form"/>
          <p:cNvSpPr/>
          <p:nvPr/>
        </p:nvSpPr>
        <p:spPr>
          <a:xfrm>
            <a:off x="14862175" y="6970712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3" name="Form"/>
          <p:cNvSpPr/>
          <p:nvPr/>
        </p:nvSpPr>
        <p:spPr>
          <a:xfrm>
            <a:off x="14862175" y="77898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4" name="Form"/>
          <p:cNvSpPr/>
          <p:nvPr/>
        </p:nvSpPr>
        <p:spPr>
          <a:xfrm>
            <a:off x="14862175" y="83359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5" name="Form"/>
          <p:cNvSpPr/>
          <p:nvPr/>
        </p:nvSpPr>
        <p:spPr>
          <a:xfrm>
            <a:off x="14862175" y="86090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6" name="Form"/>
          <p:cNvSpPr/>
          <p:nvPr/>
        </p:nvSpPr>
        <p:spPr>
          <a:xfrm>
            <a:off x="14862175" y="88820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7" name="Form"/>
          <p:cNvSpPr/>
          <p:nvPr/>
        </p:nvSpPr>
        <p:spPr>
          <a:xfrm>
            <a:off x="14862175" y="94281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8" name="Form"/>
          <p:cNvSpPr/>
          <p:nvPr/>
        </p:nvSpPr>
        <p:spPr>
          <a:xfrm>
            <a:off x="14862175" y="97012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9" name="Form"/>
          <p:cNvSpPr/>
          <p:nvPr/>
        </p:nvSpPr>
        <p:spPr>
          <a:xfrm>
            <a:off x="14862175" y="99742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0" name="Form"/>
          <p:cNvSpPr/>
          <p:nvPr/>
        </p:nvSpPr>
        <p:spPr>
          <a:xfrm>
            <a:off x="14862175" y="102489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1" name="Form"/>
          <p:cNvSpPr/>
          <p:nvPr/>
        </p:nvSpPr>
        <p:spPr>
          <a:xfrm>
            <a:off x="14862175" y="1052195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2" name="Form"/>
          <p:cNvSpPr/>
          <p:nvPr/>
        </p:nvSpPr>
        <p:spPr>
          <a:xfrm>
            <a:off x="14862175" y="110680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3" name="Form"/>
          <p:cNvSpPr/>
          <p:nvPr/>
        </p:nvSpPr>
        <p:spPr>
          <a:xfrm>
            <a:off x="14862175" y="1134110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4" name="Form"/>
          <p:cNvSpPr/>
          <p:nvPr/>
        </p:nvSpPr>
        <p:spPr>
          <a:xfrm>
            <a:off x="14862175" y="118872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5" name="Form"/>
          <p:cNvSpPr/>
          <p:nvPr/>
        </p:nvSpPr>
        <p:spPr>
          <a:xfrm>
            <a:off x="14862175" y="121602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6" name="Form"/>
          <p:cNvSpPr/>
          <p:nvPr/>
        </p:nvSpPr>
        <p:spPr>
          <a:xfrm>
            <a:off x="14862175" y="124333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7" name="Form"/>
          <p:cNvSpPr/>
          <p:nvPr/>
        </p:nvSpPr>
        <p:spPr>
          <a:xfrm>
            <a:off x="14862175" y="12706350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8" name="Form"/>
          <p:cNvSpPr/>
          <p:nvPr/>
        </p:nvSpPr>
        <p:spPr>
          <a:xfrm>
            <a:off x="14862175" y="129794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9" name="Form"/>
          <p:cNvSpPr/>
          <p:nvPr/>
        </p:nvSpPr>
        <p:spPr>
          <a:xfrm>
            <a:off x="7077075" y="687387"/>
            <a:ext cx="7762516" cy="48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16"/>
                </a:moveTo>
                <a:lnTo>
                  <a:pt x="0" y="21600"/>
                </a:lnTo>
                <a:cubicBezTo>
                  <a:pt x="11081" y="21600"/>
                  <a:pt x="10520" y="10333"/>
                  <a:pt x="21600" y="10333"/>
                </a:cubicBezTo>
                <a:lnTo>
                  <a:pt x="21600" y="0"/>
                </a:lnTo>
                <a:cubicBezTo>
                  <a:pt x="10520" y="0"/>
                  <a:pt x="11081" y="12216"/>
                  <a:pt x="0" y="12216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0" name="Form"/>
          <p:cNvSpPr/>
          <p:nvPr/>
        </p:nvSpPr>
        <p:spPr>
          <a:xfrm>
            <a:off x="7077075" y="960437"/>
            <a:ext cx="7762516" cy="420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791"/>
                </a:moveTo>
                <a:lnTo>
                  <a:pt x="0" y="21600"/>
                </a:lnTo>
                <a:cubicBezTo>
                  <a:pt x="11081" y="21600"/>
                  <a:pt x="10520" y="11883"/>
                  <a:pt x="21600" y="11883"/>
                </a:cubicBezTo>
                <a:lnTo>
                  <a:pt x="21600" y="0"/>
                </a:lnTo>
                <a:cubicBezTo>
                  <a:pt x="10520" y="0"/>
                  <a:pt x="11081" y="10791"/>
                  <a:pt x="0" y="10791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1" name="Form"/>
          <p:cNvSpPr/>
          <p:nvPr/>
        </p:nvSpPr>
        <p:spPr>
          <a:xfrm>
            <a:off x="7077075" y="1233487"/>
            <a:ext cx="7762516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884"/>
                </a:moveTo>
                <a:lnTo>
                  <a:pt x="0" y="21600"/>
                </a:lnTo>
                <a:cubicBezTo>
                  <a:pt x="11081" y="21600"/>
                  <a:pt x="10520" y="13979"/>
                  <a:pt x="21600" y="13979"/>
                </a:cubicBezTo>
                <a:lnTo>
                  <a:pt x="21600" y="0"/>
                </a:lnTo>
                <a:cubicBezTo>
                  <a:pt x="10520" y="0"/>
                  <a:pt x="11081" y="8884"/>
                  <a:pt x="0" y="8884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2" name="Form"/>
          <p:cNvSpPr/>
          <p:nvPr/>
        </p:nvSpPr>
        <p:spPr>
          <a:xfrm>
            <a:off x="7077075" y="1506537"/>
            <a:ext cx="7762516" cy="294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9"/>
                </a:moveTo>
                <a:lnTo>
                  <a:pt x="0" y="21600"/>
                </a:lnTo>
                <a:cubicBezTo>
                  <a:pt x="11081" y="21600"/>
                  <a:pt x="10520" y="16953"/>
                  <a:pt x="21600" y="16953"/>
                </a:cubicBezTo>
                <a:lnTo>
                  <a:pt x="21600" y="0"/>
                </a:lnTo>
                <a:cubicBezTo>
                  <a:pt x="10520" y="0"/>
                  <a:pt x="11081" y="6179"/>
                  <a:pt x="0" y="6179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3" name="Form"/>
          <p:cNvSpPr/>
          <p:nvPr/>
        </p:nvSpPr>
        <p:spPr>
          <a:xfrm>
            <a:off x="7077075" y="1779587"/>
            <a:ext cx="7762516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5"/>
                </a:moveTo>
                <a:lnTo>
                  <a:pt x="0" y="21600"/>
                </a:lnTo>
                <a:cubicBezTo>
                  <a:pt x="11081" y="21600"/>
                  <a:pt x="10520" y="21600"/>
                  <a:pt x="21600" y="21600"/>
                </a:cubicBezTo>
                <a:lnTo>
                  <a:pt x="21600" y="0"/>
                </a:lnTo>
                <a:cubicBezTo>
                  <a:pt x="10520" y="0"/>
                  <a:pt x="11081" y="1985"/>
                  <a:pt x="0" y="1985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4" name="Form"/>
          <p:cNvSpPr/>
          <p:nvPr/>
        </p:nvSpPr>
        <p:spPr>
          <a:xfrm>
            <a:off x="7077075" y="2011362"/>
            <a:ext cx="7762516" cy="272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6620"/>
                </a:lnTo>
                <a:cubicBezTo>
                  <a:pt x="11081" y="16620"/>
                  <a:pt x="10520" y="21600"/>
                  <a:pt x="21600" y="21600"/>
                </a:cubicBezTo>
                <a:lnTo>
                  <a:pt x="21600" y="3330"/>
                </a:lnTo>
                <a:cubicBezTo>
                  <a:pt x="10520" y="333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5" name="Form"/>
          <p:cNvSpPr/>
          <p:nvPr/>
        </p:nvSpPr>
        <p:spPr>
          <a:xfrm>
            <a:off x="7077075" y="2220912"/>
            <a:ext cx="7762516" cy="336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3506"/>
                </a:lnTo>
                <a:cubicBezTo>
                  <a:pt x="11081" y="13506"/>
                  <a:pt x="10520" y="21600"/>
                  <a:pt x="21600" y="21600"/>
                </a:cubicBezTo>
                <a:lnTo>
                  <a:pt x="21600" y="6753"/>
                </a:lnTo>
                <a:cubicBezTo>
                  <a:pt x="10520" y="675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6" name="Form"/>
          <p:cNvSpPr/>
          <p:nvPr/>
        </p:nvSpPr>
        <p:spPr>
          <a:xfrm>
            <a:off x="7077075" y="2432050"/>
            <a:ext cx="7762516" cy="39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1355"/>
                </a:lnTo>
                <a:cubicBezTo>
                  <a:pt x="11081" y="11355"/>
                  <a:pt x="10520" y="21600"/>
                  <a:pt x="21600" y="21600"/>
                </a:cubicBezTo>
                <a:lnTo>
                  <a:pt x="21600" y="9096"/>
                </a:lnTo>
                <a:cubicBezTo>
                  <a:pt x="10520" y="9096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7" name="Form"/>
          <p:cNvSpPr/>
          <p:nvPr/>
        </p:nvSpPr>
        <p:spPr>
          <a:xfrm>
            <a:off x="7077075" y="2641600"/>
            <a:ext cx="7762516" cy="46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824"/>
                </a:lnTo>
                <a:cubicBezTo>
                  <a:pt x="11081" y="9824"/>
                  <a:pt x="10520" y="21600"/>
                  <a:pt x="21600" y="21600"/>
                </a:cubicBezTo>
                <a:lnTo>
                  <a:pt x="21600" y="10800"/>
                </a:lnTo>
                <a:cubicBezTo>
                  <a:pt x="10520" y="1080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8" name="Form"/>
          <p:cNvSpPr/>
          <p:nvPr/>
        </p:nvSpPr>
        <p:spPr>
          <a:xfrm>
            <a:off x="7077075" y="2851150"/>
            <a:ext cx="7762516" cy="525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8646"/>
                </a:lnTo>
                <a:cubicBezTo>
                  <a:pt x="11081" y="8646"/>
                  <a:pt x="10520" y="21600"/>
                  <a:pt x="21600" y="21600"/>
                </a:cubicBezTo>
                <a:lnTo>
                  <a:pt x="21600" y="12095"/>
                </a:lnTo>
                <a:cubicBezTo>
                  <a:pt x="10520" y="1209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9" name="Form"/>
          <p:cNvSpPr/>
          <p:nvPr/>
        </p:nvSpPr>
        <p:spPr>
          <a:xfrm>
            <a:off x="7077075" y="3062287"/>
            <a:ext cx="7762516" cy="588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7707"/>
                </a:lnTo>
                <a:cubicBezTo>
                  <a:pt x="11081" y="7707"/>
                  <a:pt x="10520" y="21600"/>
                  <a:pt x="21600" y="21600"/>
                </a:cubicBezTo>
                <a:lnTo>
                  <a:pt x="21600" y="13113"/>
                </a:lnTo>
                <a:cubicBezTo>
                  <a:pt x="10520" y="1311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0" name="Form"/>
          <p:cNvSpPr/>
          <p:nvPr/>
        </p:nvSpPr>
        <p:spPr>
          <a:xfrm>
            <a:off x="7077075" y="3271837"/>
            <a:ext cx="7762516" cy="652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969"/>
                </a:lnTo>
                <a:cubicBezTo>
                  <a:pt x="11081" y="6969"/>
                  <a:pt x="10520" y="21600"/>
                  <a:pt x="21600" y="21600"/>
                </a:cubicBezTo>
                <a:lnTo>
                  <a:pt x="21600" y="13939"/>
                </a:lnTo>
                <a:cubicBezTo>
                  <a:pt x="10520" y="13939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1" name="Form"/>
          <p:cNvSpPr/>
          <p:nvPr/>
        </p:nvSpPr>
        <p:spPr>
          <a:xfrm>
            <a:off x="7077075" y="3482975"/>
            <a:ext cx="7762516" cy="714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355"/>
                </a:lnTo>
                <a:cubicBezTo>
                  <a:pt x="11081" y="6355"/>
                  <a:pt x="10520" y="21600"/>
                  <a:pt x="21600" y="21600"/>
                </a:cubicBezTo>
                <a:lnTo>
                  <a:pt x="21600" y="14614"/>
                </a:lnTo>
                <a:cubicBezTo>
                  <a:pt x="10520" y="14614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2" name="Form"/>
          <p:cNvSpPr/>
          <p:nvPr/>
        </p:nvSpPr>
        <p:spPr>
          <a:xfrm>
            <a:off x="7077075" y="3692525"/>
            <a:ext cx="7762516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840"/>
                </a:lnTo>
                <a:cubicBezTo>
                  <a:pt x="11081" y="5840"/>
                  <a:pt x="10520" y="21600"/>
                  <a:pt x="21600" y="21600"/>
                </a:cubicBezTo>
                <a:lnTo>
                  <a:pt x="21600" y="15170"/>
                </a:lnTo>
                <a:cubicBezTo>
                  <a:pt x="10520" y="1517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3" name="Form"/>
          <p:cNvSpPr/>
          <p:nvPr/>
        </p:nvSpPr>
        <p:spPr>
          <a:xfrm>
            <a:off x="7077075" y="3902075"/>
            <a:ext cx="7762516" cy="841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395"/>
                </a:lnTo>
                <a:cubicBezTo>
                  <a:pt x="11081" y="5395"/>
                  <a:pt x="10520" y="21600"/>
                  <a:pt x="21600" y="21600"/>
                </a:cubicBezTo>
                <a:lnTo>
                  <a:pt x="21600" y="15659"/>
                </a:lnTo>
                <a:cubicBezTo>
                  <a:pt x="10520" y="15659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4" name="Form"/>
          <p:cNvSpPr/>
          <p:nvPr/>
        </p:nvSpPr>
        <p:spPr>
          <a:xfrm>
            <a:off x="7077075" y="4113212"/>
            <a:ext cx="7762516" cy="90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026"/>
                </a:lnTo>
                <a:cubicBezTo>
                  <a:pt x="11081" y="5026"/>
                  <a:pt x="10520" y="21600"/>
                  <a:pt x="21600" y="21600"/>
                </a:cubicBezTo>
                <a:lnTo>
                  <a:pt x="21600" y="16075"/>
                </a:lnTo>
                <a:cubicBezTo>
                  <a:pt x="10520" y="1607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5" name="Form"/>
          <p:cNvSpPr/>
          <p:nvPr/>
        </p:nvSpPr>
        <p:spPr>
          <a:xfrm>
            <a:off x="7077075" y="4322762"/>
            <a:ext cx="7762516" cy="966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698"/>
                </a:lnTo>
                <a:cubicBezTo>
                  <a:pt x="11081" y="4698"/>
                  <a:pt x="10520" y="21600"/>
                  <a:pt x="21600" y="21600"/>
                </a:cubicBezTo>
                <a:lnTo>
                  <a:pt x="21600" y="16435"/>
                </a:lnTo>
                <a:cubicBezTo>
                  <a:pt x="10520" y="1643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6" name="Form"/>
          <p:cNvSpPr/>
          <p:nvPr/>
        </p:nvSpPr>
        <p:spPr>
          <a:xfrm>
            <a:off x="7077075" y="4533900"/>
            <a:ext cx="7762516" cy="10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403"/>
                </a:lnTo>
                <a:cubicBezTo>
                  <a:pt x="11081" y="4403"/>
                  <a:pt x="10520" y="21600"/>
                  <a:pt x="21600" y="21600"/>
                </a:cubicBezTo>
                <a:lnTo>
                  <a:pt x="21600" y="16751"/>
                </a:lnTo>
                <a:cubicBezTo>
                  <a:pt x="10520" y="16751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7" name="Form"/>
          <p:cNvSpPr/>
          <p:nvPr/>
        </p:nvSpPr>
        <p:spPr>
          <a:xfrm>
            <a:off x="7077075" y="4743450"/>
            <a:ext cx="7762516" cy="1114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077"/>
                </a:lnTo>
                <a:cubicBezTo>
                  <a:pt x="11081" y="4077"/>
                  <a:pt x="10520" y="21600"/>
                  <a:pt x="21600" y="21600"/>
                </a:cubicBezTo>
                <a:lnTo>
                  <a:pt x="21600" y="16706"/>
                </a:lnTo>
                <a:cubicBezTo>
                  <a:pt x="10520" y="16706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8" name="Form"/>
          <p:cNvSpPr/>
          <p:nvPr/>
        </p:nvSpPr>
        <p:spPr>
          <a:xfrm>
            <a:off x="7077075" y="4953000"/>
            <a:ext cx="7762516" cy="1155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930"/>
                </a:lnTo>
                <a:cubicBezTo>
                  <a:pt x="11081" y="3930"/>
                  <a:pt x="10520" y="21600"/>
                  <a:pt x="21600" y="21600"/>
                </a:cubicBezTo>
                <a:lnTo>
                  <a:pt x="21600" y="17280"/>
                </a:lnTo>
                <a:cubicBezTo>
                  <a:pt x="10520" y="1728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9" name="Form"/>
          <p:cNvSpPr/>
          <p:nvPr/>
        </p:nvSpPr>
        <p:spPr>
          <a:xfrm>
            <a:off x="7077075" y="5164137"/>
            <a:ext cx="7762516" cy="1239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658"/>
                </a:lnTo>
                <a:cubicBezTo>
                  <a:pt x="11081" y="3658"/>
                  <a:pt x="10520" y="21600"/>
                  <a:pt x="21600" y="21600"/>
                </a:cubicBezTo>
                <a:lnTo>
                  <a:pt x="21600" y="17202"/>
                </a:lnTo>
                <a:cubicBezTo>
                  <a:pt x="10520" y="17202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0" name="Form"/>
          <p:cNvSpPr/>
          <p:nvPr/>
        </p:nvSpPr>
        <p:spPr>
          <a:xfrm>
            <a:off x="7077075" y="5373687"/>
            <a:ext cx="7762516" cy="130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487"/>
                </a:lnTo>
                <a:cubicBezTo>
                  <a:pt x="11081" y="3487"/>
                  <a:pt x="10520" y="21600"/>
                  <a:pt x="21600" y="21600"/>
                </a:cubicBezTo>
                <a:lnTo>
                  <a:pt x="21600" y="17421"/>
                </a:lnTo>
                <a:cubicBezTo>
                  <a:pt x="10520" y="17421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1" name="Form"/>
          <p:cNvSpPr/>
          <p:nvPr/>
        </p:nvSpPr>
        <p:spPr>
          <a:xfrm>
            <a:off x="7077075" y="5583237"/>
            <a:ext cx="7762516" cy="136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326"/>
                </a:lnTo>
                <a:cubicBezTo>
                  <a:pt x="11081" y="3326"/>
                  <a:pt x="10520" y="21600"/>
                  <a:pt x="21600" y="21600"/>
                </a:cubicBezTo>
                <a:lnTo>
                  <a:pt x="21600" y="17614"/>
                </a:lnTo>
                <a:cubicBezTo>
                  <a:pt x="10520" y="17614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2" name="Form"/>
          <p:cNvSpPr/>
          <p:nvPr/>
        </p:nvSpPr>
        <p:spPr>
          <a:xfrm>
            <a:off x="7077075" y="5794375"/>
            <a:ext cx="7762516" cy="1407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226"/>
                </a:lnTo>
                <a:cubicBezTo>
                  <a:pt x="11081" y="3226"/>
                  <a:pt x="10520" y="21600"/>
                  <a:pt x="21600" y="21600"/>
                </a:cubicBezTo>
                <a:lnTo>
                  <a:pt x="21600" y="18053"/>
                </a:lnTo>
                <a:cubicBezTo>
                  <a:pt x="10520" y="1805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3" name="Form"/>
          <p:cNvSpPr/>
          <p:nvPr/>
        </p:nvSpPr>
        <p:spPr>
          <a:xfrm>
            <a:off x="7077075" y="6003925"/>
            <a:ext cx="7762516" cy="1491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034"/>
                </a:lnTo>
                <a:cubicBezTo>
                  <a:pt x="11081" y="3034"/>
                  <a:pt x="10520" y="21600"/>
                  <a:pt x="21600" y="21600"/>
                </a:cubicBezTo>
                <a:lnTo>
                  <a:pt x="21600" y="17945"/>
                </a:lnTo>
                <a:cubicBezTo>
                  <a:pt x="10520" y="1794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4" name="Form"/>
          <p:cNvSpPr/>
          <p:nvPr/>
        </p:nvSpPr>
        <p:spPr>
          <a:xfrm>
            <a:off x="7077075" y="6213475"/>
            <a:ext cx="7762516" cy="1807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513"/>
                </a:lnTo>
                <a:cubicBezTo>
                  <a:pt x="11081" y="2513"/>
                  <a:pt x="10520" y="21600"/>
                  <a:pt x="21600" y="21600"/>
                </a:cubicBezTo>
                <a:lnTo>
                  <a:pt x="21600" y="18838"/>
                </a:lnTo>
                <a:cubicBezTo>
                  <a:pt x="10520" y="18838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5" name="Form"/>
          <p:cNvSpPr/>
          <p:nvPr/>
        </p:nvSpPr>
        <p:spPr>
          <a:xfrm>
            <a:off x="7077075" y="6424612"/>
            <a:ext cx="7762516" cy="4328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49"/>
                </a:lnTo>
                <a:cubicBezTo>
                  <a:pt x="11081" y="1049"/>
                  <a:pt x="10520" y="21600"/>
                  <a:pt x="21600" y="21600"/>
                </a:cubicBezTo>
                <a:lnTo>
                  <a:pt x="21600" y="20447"/>
                </a:lnTo>
                <a:cubicBezTo>
                  <a:pt x="10520" y="20447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6" name="Form"/>
          <p:cNvSpPr/>
          <p:nvPr/>
        </p:nvSpPr>
        <p:spPr>
          <a:xfrm>
            <a:off x="8199437" y="5583237"/>
            <a:ext cx="6640153" cy="18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202"/>
                </a:moveTo>
                <a:lnTo>
                  <a:pt x="0" y="21600"/>
                </a:lnTo>
                <a:cubicBezTo>
                  <a:pt x="11130" y="21600"/>
                  <a:pt x="10473" y="2883"/>
                  <a:pt x="21600" y="2883"/>
                </a:cubicBezTo>
                <a:lnTo>
                  <a:pt x="21600" y="0"/>
                </a:lnTo>
                <a:cubicBezTo>
                  <a:pt x="10473" y="0"/>
                  <a:pt x="11130" y="19202"/>
                  <a:pt x="0" y="19202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7" name="Form"/>
          <p:cNvSpPr/>
          <p:nvPr/>
        </p:nvSpPr>
        <p:spPr>
          <a:xfrm>
            <a:off x="8199437" y="6129337"/>
            <a:ext cx="6640153" cy="1555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79"/>
                </a:moveTo>
                <a:lnTo>
                  <a:pt x="0" y="21600"/>
                </a:lnTo>
                <a:cubicBezTo>
                  <a:pt x="11130" y="21600"/>
                  <a:pt x="10473" y="3501"/>
                  <a:pt x="21600" y="3501"/>
                </a:cubicBezTo>
                <a:lnTo>
                  <a:pt x="21600" y="0"/>
                </a:lnTo>
                <a:cubicBezTo>
                  <a:pt x="10473" y="0"/>
                  <a:pt x="11130" y="18679"/>
                  <a:pt x="0" y="18679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8" name="Form"/>
          <p:cNvSpPr/>
          <p:nvPr/>
        </p:nvSpPr>
        <p:spPr>
          <a:xfrm>
            <a:off x="8199437" y="6402387"/>
            <a:ext cx="6640153" cy="149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56"/>
                </a:moveTo>
                <a:lnTo>
                  <a:pt x="0" y="21600"/>
                </a:lnTo>
                <a:cubicBezTo>
                  <a:pt x="11130" y="21600"/>
                  <a:pt x="10473" y="3649"/>
                  <a:pt x="21600" y="3649"/>
                </a:cubicBezTo>
                <a:lnTo>
                  <a:pt x="21600" y="0"/>
                </a:lnTo>
                <a:cubicBezTo>
                  <a:pt x="10473" y="0"/>
                  <a:pt x="11130" y="18556"/>
                  <a:pt x="0" y="18556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9" name="Form"/>
          <p:cNvSpPr/>
          <p:nvPr/>
        </p:nvSpPr>
        <p:spPr>
          <a:xfrm>
            <a:off x="8199437" y="6675437"/>
            <a:ext cx="6640153" cy="1428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427"/>
                </a:moveTo>
                <a:lnTo>
                  <a:pt x="0" y="21600"/>
                </a:lnTo>
                <a:cubicBezTo>
                  <a:pt x="11130" y="21600"/>
                  <a:pt x="10473" y="3815"/>
                  <a:pt x="21600" y="3815"/>
                </a:cubicBezTo>
                <a:lnTo>
                  <a:pt x="21600" y="0"/>
                </a:lnTo>
                <a:cubicBezTo>
                  <a:pt x="10473" y="0"/>
                  <a:pt x="11130" y="18427"/>
                  <a:pt x="0" y="1842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0" name="Form"/>
          <p:cNvSpPr/>
          <p:nvPr/>
        </p:nvSpPr>
        <p:spPr>
          <a:xfrm>
            <a:off x="8199437" y="7221537"/>
            <a:ext cx="6640153" cy="10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444"/>
                </a:moveTo>
                <a:lnTo>
                  <a:pt x="0" y="21600"/>
                </a:lnTo>
                <a:cubicBezTo>
                  <a:pt x="11130" y="21600"/>
                  <a:pt x="10473" y="4982"/>
                  <a:pt x="21600" y="4982"/>
                </a:cubicBezTo>
                <a:lnTo>
                  <a:pt x="21600" y="0"/>
                </a:lnTo>
                <a:cubicBezTo>
                  <a:pt x="10473" y="0"/>
                  <a:pt x="11130" y="17444"/>
                  <a:pt x="0" y="17444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1" name="Form"/>
          <p:cNvSpPr/>
          <p:nvPr/>
        </p:nvSpPr>
        <p:spPr>
          <a:xfrm>
            <a:off x="8199437" y="7516812"/>
            <a:ext cx="6640153" cy="100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098"/>
                </a:moveTo>
                <a:lnTo>
                  <a:pt x="0" y="21600"/>
                </a:lnTo>
                <a:cubicBezTo>
                  <a:pt x="11130" y="21600"/>
                  <a:pt x="10473" y="4949"/>
                  <a:pt x="21600" y="4949"/>
                </a:cubicBezTo>
                <a:lnTo>
                  <a:pt x="21600" y="0"/>
                </a:lnTo>
                <a:cubicBezTo>
                  <a:pt x="10473" y="0"/>
                  <a:pt x="11130" y="17098"/>
                  <a:pt x="0" y="17098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2" name="Form"/>
          <p:cNvSpPr/>
          <p:nvPr/>
        </p:nvSpPr>
        <p:spPr>
          <a:xfrm>
            <a:off x="8199437" y="8062912"/>
            <a:ext cx="6640153" cy="672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847"/>
                </a:moveTo>
                <a:lnTo>
                  <a:pt x="0" y="21600"/>
                </a:lnTo>
                <a:cubicBezTo>
                  <a:pt x="11130" y="21600"/>
                  <a:pt x="10473" y="7424"/>
                  <a:pt x="21600" y="7424"/>
                </a:cubicBezTo>
                <a:lnTo>
                  <a:pt x="21600" y="0"/>
                </a:lnTo>
                <a:cubicBezTo>
                  <a:pt x="10473" y="0"/>
                  <a:pt x="11130" y="14847"/>
                  <a:pt x="0" y="1484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3" name="Form"/>
          <p:cNvSpPr/>
          <p:nvPr/>
        </p:nvSpPr>
        <p:spPr>
          <a:xfrm>
            <a:off x="8199437" y="8335962"/>
            <a:ext cx="6640153" cy="609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157"/>
                </a:moveTo>
                <a:lnTo>
                  <a:pt x="0" y="21600"/>
                </a:lnTo>
                <a:cubicBezTo>
                  <a:pt x="11130" y="21600"/>
                  <a:pt x="10473" y="8196"/>
                  <a:pt x="21600" y="8196"/>
                </a:cubicBezTo>
                <a:lnTo>
                  <a:pt x="21600" y="0"/>
                </a:lnTo>
                <a:cubicBezTo>
                  <a:pt x="10473" y="0"/>
                  <a:pt x="11130" y="14157"/>
                  <a:pt x="0" y="1415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4" name="Form"/>
          <p:cNvSpPr/>
          <p:nvPr/>
        </p:nvSpPr>
        <p:spPr>
          <a:xfrm>
            <a:off x="8199437" y="8609012"/>
            <a:ext cx="6640153" cy="545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90"/>
                </a:moveTo>
                <a:lnTo>
                  <a:pt x="0" y="21600"/>
                </a:lnTo>
                <a:cubicBezTo>
                  <a:pt x="11130" y="21600"/>
                  <a:pt x="10473" y="9135"/>
                  <a:pt x="21600" y="9135"/>
                </a:cubicBezTo>
                <a:lnTo>
                  <a:pt x="21600" y="0"/>
                </a:lnTo>
                <a:cubicBezTo>
                  <a:pt x="10473" y="0"/>
                  <a:pt x="11130" y="13290"/>
                  <a:pt x="0" y="1329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5" name="Form"/>
          <p:cNvSpPr/>
          <p:nvPr/>
        </p:nvSpPr>
        <p:spPr>
          <a:xfrm>
            <a:off x="8199437" y="8882062"/>
            <a:ext cx="6640153" cy="48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07"/>
                </a:moveTo>
                <a:lnTo>
                  <a:pt x="0" y="21600"/>
                </a:lnTo>
                <a:cubicBezTo>
                  <a:pt x="11130" y="21600"/>
                  <a:pt x="10473" y="10326"/>
                  <a:pt x="21600" y="10326"/>
                </a:cubicBezTo>
                <a:lnTo>
                  <a:pt x="21600" y="0"/>
                </a:lnTo>
                <a:cubicBezTo>
                  <a:pt x="10473" y="0"/>
                  <a:pt x="11130" y="12207"/>
                  <a:pt x="0" y="1220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6" name="Form"/>
          <p:cNvSpPr/>
          <p:nvPr/>
        </p:nvSpPr>
        <p:spPr>
          <a:xfrm>
            <a:off x="8199437" y="9155112"/>
            <a:ext cx="6640153" cy="420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9"/>
                </a:moveTo>
                <a:lnTo>
                  <a:pt x="0" y="21600"/>
                </a:lnTo>
                <a:cubicBezTo>
                  <a:pt x="11130" y="21600"/>
                  <a:pt x="10473" y="11883"/>
                  <a:pt x="21600" y="11883"/>
                </a:cubicBezTo>
                <a:lnTo>
                  <a:pt x="21600" y="0"/>
                </a:lnTo>
                <a:cubicBezTo>
                  <a:pt x="10473" y="0"/>
                  <a:pt x="11130" y="10809"/>
                  <a:pt x="0" y="10809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7" name="Form"/>
          <p:cNvSpPr/>
          <p:nvPr/>
        </p:nvSpPr>
        <p:spPr>
          <a:xfrm>
            <a:off x="8199437" y="9428162"/>
            <a:ext cx="6640153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884"/>
                </a:moveTo>
                <a:lnTo>
                  <a:pt x="0" y="21600"/>
                </a:lnTo>
                <a:cubicBezTo>
                  <a:pt x="11130" y="21600"/>
                  <a:pt x="10473" y="13979"/>
                  <a:pt x="21600" y="13979"/>
                </a:cubicBezTo>
                <a:lnTo>
                  <a:pt x="21600" y="0"/>
                </a:lnTo>
                <a:cubicBezTo>
                  <a:pt x="10473" y="0"/>
                  <a:pt x="11130" y="8884"/>
                  <a:pt x="0" y="8884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8" name="Form"/>
          <p:cNvSpPr/>
          <p:nvPr/>
        </p:nvSpPr>
        <p:spPr>
          <a:xfrm>
            <a:off x="8199437" y="9701212"/>
            <a:ext cx="6640153" cy="293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60"/>
                </a:moveTo>
                <a:lnTo>
                  <a:pt x="0" y="21600"/>
                </a:lnTo>
                <a:cubicBezTo>
                  <a:pt x="11130" y="21600"/>
                  <a:pt x="10473" y="16973"/>
                  <a:pt x="21600" y="16973"/>
                </a:cubicBezTo>
                <a:lnTo>
                  <a:pt x="21600" y="0"/>
                </a:lnTo>
                <a:cubicBezTo>
                  <a:pt x="10473" y="0"/>
                  <a:pt x="11130" y="6160"/>
                  <a:pt x="0" y="616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9" name="Form"/>
          <p:cNvSpPr/>
          <p:nvPr/>
        </p:nvSpPr>
        <p:spPr>
          <a:xfrm>
            <a:off x="8199437" y="9974262"/>
            <a:ext cx="664015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5"/>
                </a:moveTo>
                <a:lnTo>
                  <a:pt x="0" y="21600"/>
                </a:lnTo>
                <a:cubicBezTo>
                  <a:pt x="11130" y="21600"/>
                  <a:pt x="10473" y="21600"/>
                  <a:pt x="21600" y="21600"/>
                </a:cubicBezTo>
                <a:lnTo>
                  <a:pt x="21600" y="0"/>
                </a:lnTo>
                <a:cubicBezTo>
                  <a:pt x="10473" y="0"/>
                  <a:pt x="11130" y="1985"/>
                  <a:pt x="0" y="1985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0" name="Form"/>
          <p:cNvSpPr/>
          <p:nvPr/>
        </p:nvSpPr>
        <p:spPr>
          <a:xfrm>
            <a:off x="8199437" y="10206037"/>
            <a:ext cx="6640153" cy="272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6620"/>
                </a:lnTo>
                <a:cubicBezTo>
                  <a:pt x="11130" y="16620"/>
                  <a:pt x="10473" y="21600"/>
                  <a:pt x="21600" y="21600"/>
                </a:cubicBezTo>
                <a:lnTo>
                  <a:pt x="21600" y="3330"/>
                </a:lnTo>
                <a:cubicBezTo>
                  <a:pt x="10473" y="3330"/>
                  <a:pt x="11130" y="0"/>
                  <a:pt x="0" y="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1" name="Form"/>
          <p:cNvSpPr/>
          <p:nvPr/>
        </p:nvSpPr>
        <p:spPr>
          <a:xfrm>
            <a:off x="9320212" y="10795000"/>
            <a:ext cx="5519378" cy="46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776"/>
                </a:moveTo>
                <a:lnTo>
                  <a:pt x="0" y="21600"/>
                </a:lnTo>
                <a:cubicBezTo>
                  <a:pt x="11195" y="21600"/>
                  <a:pt x="10405" y="10800"/>
                  <a:pt x="21600" y="10800"/>
                </a:cubicBezTo>
                <a:lnTo>
                  <a:pt x="21600" y="0"/>
                </a:lnTo>
                <a:cubicBezTo>
                  <a:pt x="10405" y="0"/>
                  <a:pt x="11195" y="11776"/>
                  <a:pt x="0" y="11776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2" name="Form"/>
          <p:cNvSpPr/>
          <p:nvPr/>
        </p:nvSpPr>
        <p:spPr>
          <a:xfrm>
            <a:off x="9320212" y="11068050"/>
            <a:ext cx="5519378" cy="39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225"/>
                </a:moveTo>
                <a:lnTo>
                  <a:pt x="0" y="21600"/>
                </a:lnTo>
                <a:cubicBezTo>
                  <a:pt x="11195" y="21600"/>
                  <a:pt x="10405" y="12504"/>
                  <a:pt x="21600" y="12504"/>
                </a:cubicBezTo>
                <a:lnTo>
                  <a:pt x="21600" y="0"/>
                </a:lnTo>
                <a:cubicBezTo>
                  <a:pt x="10405" y="0"/>
                  <a:pt x="11195" y="10225"/>
                  <a:pt x="0" y="10225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3" name="Form"/>
          <p:cNvSpPr/>
          <p:nvPr/>
        </p:nvSpPr>
        <p:spPr>
          <a:xfrm>
            <a:off x="9320212" y="11341100"/>
            <a:ext cx="5519378" cy="336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117"/>
                </a:moveTo>
                <a:lnTo>
                  <a:pt x="0" y="21600"/>
                </a:lnTo>
                <a:cubicBezTo>
                  <a:pt x="11195" y="21600"/>
                  <a:pt x="10405" y="14870"/>
                  <a:pt x="21600" y="14870"/>
                </a:cubicBezTo>
                <a:lnTo>
                  <a:pt x="21600" y="0"/>
                </a:lnTo>
                <a:cubicBezTo>
                  <a:pt x="10405" y="0"/>
                  <a:pt x="11195" y="8117"/>
                  <a:pt x="0" y="8117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4" name="Form"/>
          <p:cNvSpPr/>
          <p:nvPr/>
        </p:nvSpPr>
        <p:spPr>
          <a:xfrm>
            <a:off x="9320212" y="11614150"/>
            <a:ext cx="5519378" cy="272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980"/>
                </a:moveTo>
                <a:lnTo>
                  <a:pt x="0" y="21600"/>
                </a:lnTo>
                <a:cubicBezTo>
                  <a:pt x="11195" y="21600"/>
                  <a:pt x="10405" y="18270"/>
                  <a:pt x="21600" y="18270"/>
                </a:cubicBezTo>
                <a:lnTo>
                  <a:pt x="21600" y="0"/>
                </a:lnTo>
                <a:cubicBezTo>
                  <a:pt x="10405" y="0"/>
                  <a:pt x="11195" y="4980"/>
                  <a:pt x="0" y="498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5" name="Form"/>
          <p:cNvSpPr/>
          <p:nvPr/>
        </p:nvSpPr>
        <p:spPr>
          <a:xfrm>
            <a:off x="9320212" y="11887200"/>
            <a:ext cx="5519378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9649"/>
                </a:lnTo>
                <a:cubicBezTo>
                  <a:pt x="11195" y="19649"/>
                  <a:pt x="10405" y="21600"/>
                  <a:pt x="21600" y="21600"/>
                </a:cubicBezTo>
                <a:lnTo>
                  <a:pt x="21600" y="0"/>
                </a:lnTo>
                <a:cubicBezTo>
                  <a:pt x="10405" y="0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6" name="Form"/>
          <p:cNvSpPr/>
          <p:nvPr/>
        </p:nvSpPr>
        <p:spPr>
          <a:xfrm>
            <a:off x="9320212" y="12096750"/>
            <a:ext cx="5519378" cy="293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5413"/>
                </a:lnTo>
                <a:cubicBezTo>
                  <a:pt x="11195" y="15413"/>
                  <a:pt x="10405" y="21600"/>
                  <a:pt x="21600" y="21600"/>
                </a:cubicBezTo>
                <a:lnTo>
                  <a:pt x="21600" y="4627"/>
                </a:lnTo>
                <a:cubicBezTo>
                  <a:pt x="10405" y="4627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7" name="Form"/>
          <p:cNvSpPr/>
          <p:nvPr/>
        </p:nvSpPr>
        <p:spPr>
          <a:xfrm>
            <a:off x="9320212" y="12307887"/>
            <a:ext cx="5519378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703"/>
                </a:lnTo>
                <a:cubicBezTo>
                  <a:pt x="11195" y="12703"/>
                  <a:pt x="10405" y="21600"/>
                  <a:pt x="21600" y="21600"/>
                </a:cubicBezTo>
                <a:lnTo>
                  <a:pt x="21600" y="7635"/>
                </a:lnTo>
                <a:cubicBezTo>
                  <a:pt x="10405" y="7635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8" name="Form"/>
          <p:cNvSpPr/>
          <p:nvPr/>
        </p:nvSpPr>
        <p:spPr>
          <a:xfrm>
            <a:off x="9320212" y="12517437"/>
            <a:ext cx="5519378" cy="420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cubicBezTo>
                  <a:pt x="11195" y="10800"/>
                  <a:pt x="10405" y="21600"/>
                  <a:pt x="21600" y="21600"/>
                </a:cubicBezTo>
                <a:lnTo>
                  <a:pt x="21600" y="9709"/>
                </a:lnTo>
                <a:cubicBezTo>
                  <a:pt x="10405" y="9709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79" name="Form"/>
          <p:cNvSpPr/>
          <p:nvPr/>
        </p:nvSpPr>
        <p:spPr>
          <a:xfrm>
            <a:off x="9320212" y="12728575"/>
            <a:ext cx="5519378" cy="483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400"/>
                </a:lnTo>
                <a:cubicBezTo>
                  <a:pt x="11195" y="9400"/>
                  <a:pt x="10405" y="21600"/>
                  <a:pt x="21600" y="21600"/>
                </a:cubicBezTo>
                <a:lnTo>
                  <a:pt x="21600" y="11267"/>
                </a:lnTo>
                <a:cubicBezTo>
                  <a:pt x="10405" y="11267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80" name="ABS-CBN"/>
          <p:cNvSpPr txBox="1"/>
          <p:nvPr/>
        </p:nvSpPr>
        <p:spPr>
          <a:xfrm>
            <a:off x="14952662" y="678997"/>
            <a:ext cx="251777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ABS-CBN</a:t>
            </a:r>
          </a:p>
        </p:txBody>
      </p:sp>
      <p:sp>
        <p:nvSpPr>
          <p:cNvPr id="881" name="BBC"/>
          <p:cNvSpPr txBox="1"/>
          <p:nvPr/>
        </p:nvSpPr>
        <p:spPr>
          <a:xfrm>
            <a:off x="14952662" y="1226684"/>
            <a:ext cx="19249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BBC</a:t>
            </a:r>
          </a:p>
        </p:txBody>
      </p:sp>
      <p:sp>
        <p:nvSpPr>
          <p:cNvPr id="882" name="Buzzfeed"/>
          <p:cNvSpPr txBox="1"/>
          <p:nvPr/>
        </p:nvSpPr>
        <p:spPr>
          <a:xfrm>
            <a:off x="14952662" y="1772784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Buzzfeed</a:t>
            </a:r>
          </a:p>
        </p:txBody>
      </p:sp>
      <p:sp>
        <p:nvSpPr>
          <p:cNvPr id="883" name="CBC"/>
          <p:cNvSpPr txBox="1"/>
          <p:nvPr/>
        </p:nvSpPr>
        <p:spPr>
          <a:xfrm>
            <a:off x="14952662" y="2045834"/>
            <a:ext cx="133905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CBC</a:t>
            </a:r>
          </a:p>
        </p:txBody>
      </p:sp>
      <p:sp>
        <p:nvSpPr>
          <p:cNvPr id="884" name="CNET"/>
          <p:cNvSpPr txBox="1"/>
          <p:nvPr/>
        </p:nvSpPr>
        <p:spPr>
          <a:xfrm>
            <a:off x="14952662" y="2318884"/>
            <a:ext cx="125888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CNET</a:t>
            </a:r>
          </a:p>
        </p:txBody>
      </p:sp>
      <p:sp>
        <p:nvSpPr>
          <p:cNvPr id="885" name="Engadget"/>
          <p:cNvSpPr txBox="1"/>
          <p:nvPr/>
        </p:nvSpPr>
        <p:spPr>
          <a:xfrm>
            <a:off x="14952662" y="2591934"/>
            <a:ext cx="206866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Engadget</a:t>
            </a:r>
          </a:p>
        </p:txBody>
      </p:sp>
      <p:sp>
        <p:nvSpPr>
          <p:cNvPr id="886" name="Financial Times"/>
          <p:cNvSpPr txBox="1"/>
          <p:nvPr/>
        </p:nvSpPr>
        <p:spPr>
          <a:xfrm>
            <a:off x="14952662" y="3001509"/>
            <a:ext cx="213418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Financial Times</a:t>
            </a:r>
          </a:p>
        </p:txBody>
      </p:sp>
      <p:sp>
        <p:nvSpPr>
          <p:cNvPr id="887" name="IEEE SPECTRUM"/>
          <p:cNvSpPr txBox="1"/>
          <p:nvPr/>
        </p:nvSpPr>
        <p:spPr>
          <a:xfrm>
            <a:off x="14952662" y="3411084"/>
            <a:ext cx="25748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IEEE SPECTRUM</a:t>
            </a:r>
          </a:p>
        </p:txBody>
      </p:sp>
      <p:sp>
        <p:nvSpPr>
          <p:cNvPr id="888" name="Independent"/>
          <p:cNvSpPr txBox="1"/>
          <p:nvPr/>
        </p:nvSpPr>
        <p:spPr>
          <a:xfrm>
            <a:off x="14952662" y="3684134"/>
            <a:ext cx="25111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Independent</a:t>
            </a:r>
          </a:p>
        </p:txBody>
      </p:sp>
      <p:sp>
        <p:nvSpPr>
          <p:cNvPr id="889" name="NPR"/>
          <p:cNvSpPr txBox="1"/>
          <p:nvPr/>
        </p:nvSpPr>
        <p:spPr>
          <a:xfrm>
            <a:off x="14952662" y="3957184"/>
            <a:ext cx="19229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NPR</a:t>
            </a:r>
          </a:p>
        </p:txBody>
      </p:sp>
      <p:sp>
        <p:nvSpPr>
          <p:cNvPr id="890" name="NewScientist"/>
          <p:cNvSpPr txBox="1"/>
          <p:nvPr/>
        </p:nvSpPr>
        <p:spPr>
          <a:xfrm>
            <a:off x="14952662" y="4231821"/>
            <a:ext cx="19825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NewScientist</a:t>
            </a:r>
          </a:p>
        </p:txBody>
      </p:sp>
      <p:sp>
        <p:nvSpPr>
          <p:cNvPr id="891" name="The Atlantic"/>
          <p:cNvSpPr txBox="1"/>
          <p:nvPr/>
        </p:nvSpPr>
        <p:spPr>
          <a:xfrm>
            <a:off x="14952662" y="4504871"/>
            <a:ext cx="22456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Atlantic</a:t>
            </a:r>
          </a:p>
        </p:txBody>
      </p:sp>
      <p:sp>
        <p:nvSpPr>
          <p:cNvPr id="892" name="The Telegraph"/>
          <p:cNvSpPr txBox="1"/>
          <p:nvPr/>
        </p:nvSpPr>
        <p:spPr>
          <a:xfrm>
            <a:off x="14952662" y="4777921"/>
            <a:ext cx="21585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Telegraph</a:t>
            </a:r>
          </a:p>
        </p:txBody>
      </p:sp>
      <p:sp>
        <p:nvSpPr>
          <p:cNvPr id="893" name="The New York Times"/>
          <p:cNvSpPr txBox="1"/>
          <p:nvPr/>
        </p:nvSpPr>
        <p:spPr>
          <a:xfrm>
            <a:off x="14952662" y="5324021"/>
            <a:ext cx="24867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New York Times</a:t>
            </a:r>
          </a:p>
        </p:txBody>
      </p:sp>
      <p:sp>
        <p:nvSpPr>
          <p:cNvPr id="894" name="The Washington Post"/>
          <p:cNvSpPr txBox="1"/>
          <p:nvPr/>
        </p:nvSpPr>
        <p:spPr>
          <a:xfrm>
            <a:off x="14952662" y="6006646"/>
            <a:ext cx="26165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Washington Post</a:t>
            </a:r>
          </a:p>
        </p:txBody>
      </p:sp>
      <p:sp>
        <p:nvSpPr>
          <p:cNvPr id="895" name="Forbes"/>
          <p:cNvSpPr txBox="1"/>
          <p:nvPr/>
        </p:nvSpPr>
        <p:spPr>
          <a:xfrm>
            <a:off x="14952662" y="6416221"/>
            <a:ext cx="24212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Forbes</a:t>
            </a:r>
          </a:p>
        </p:txBody>
      </p:sp>
      <p:sp>
        <p:nvSpPr>
          <p:cNvPr id="896" name="MOTHERBOARD"/>
          <p:cNvSpPr txBox="1"/>
          <p:nvPr/>
        </p:nvSpPr>
        <p:spPr>
          <a:xfrm>
            <a:off x="14952662" y="6689272"/>
            <a:ext cx="24162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MOTHERBOARD</a:t>
            </a:r>
          </a:p>
        </p:txBody>
      </p:sp>
      <p:sp>
        <p:nvSpPr>
          <p:cNvPr id="897" name="PHYS.ORG"/>
          <p:cNvSpPr txBox="1"/>
          <p:nvPr/>
        </p:nvSpPr>
        <p:spPr>
          <a:xfrm>
            <a:off x="14952662" y="7235372"/>
            <a:ext cx="23992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PHYS.ORG</a:t>
            </a:r>
          </a:p>
        </p:txBody>
      </p:sp>
      <p:sp>
        <p:nvSpPr>
          <p:cNvPr id="898" name="WIRED"/>
          <p:cNvSpPr txBox="1"/>
          <p:nvPr/>
        </p:nvSpPr>
        <p:spPr>
          <a:xfrm>
            <a:off x="14952662" y="7917997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WIRED</a:t>
            </a:r>
          </a:p>
        </p:txBody>
      </p:sp>
      <p:sp>
        <p:nvSpPr>
          <p:cNvPr id="899" name="CNBC"/>
          <p:cNvSpPr txBox="1"/>
          <p:nvPr/>
        </p:nvSpPr>
        <p:spPr>
          <a:xfrm>
            <a:off x="14952662" y="8327572"/>
            <a:ext cx="134507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CNBC</a:t>
            </a:r>
          </a:p>
        </p:txBody>
      </p:sp>
      <p:sp>
        <p:nvSpPr>
          <p:cNvPr id="900" name="Fast Company"/>
          <p:cNvSpPr txBox="1"/>
          <p:nvPr/>
        </p:nvSpPr>
        <p:spPr>
          <a:xfrm>
            <a:off x="14952662" y="8602209"/>
            <a:ext cx="19352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Fast Company</a:t>
            </a:r>
          </a:p>
        </p:txBody>
      </p:sp>
      <p:sp>
        <p:nvSpPr>
          <p:cNvPr id="901" name="MIT Technology Review"/>
          <p:cNvSpPr txBox="1"/>
          <p:nvPr/>
        </p:nvSpPr>
        <p:spPr>
          <a:xfrm>
            <a:off x="14952662" y="9011784"/>
            <a:ext cx="27061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MIT Technology Review</a:t>
            </a:r>
          </a:p>
        </p:txBody>
      </p:sp>
      <p:sp>
        <p:nvSpPr>
          <p:cNvPr id="902" name="Pew Research Center"/>
          <p:cNvSpPr txBox="1"/>
          <p:nvPr/>
        </p:nvSpPr>
        <p:spPr>
          <a:xfrm>
            <a:off x="14952662" y="9421359"/>
            <a:ext cx="258555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Pew Research Center</a:t>
            </a:r>
          </a:p>
        </p:txBody>
      </p:sp>
      <p:sp>
        <p:nvSpPr>
          <p:cNvPr id="903" name="The Conversation"/>
          <p:cNvSpPr txBox="1"/>
          <p:nvPr/>
        </p:nvSpPr>
        <p:spPr>
          <a:xfrm>
            <a:off x="14952662" y="9694409"/>
            <a:ext cx="224597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Conversation</a:t>
            </a:r>
          </a:p>
        </p:txBody>
      </p:sp>
      <p:sp>
        <p:nvSpPr>
          <p:cNvPr id="904" name="The Sun"/>
          <p:cNvSpPr txBox="1"/>
          <p:nvPr/>
        </p:nvSpPr>
        <p:spPr>
          <a:xfrm>
            <a:off x="14952662" y="9967459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Sun</a:t>
            </a:r>
          </a:p>
        </p:txBody>
      </p:sp>
      <p:sp>
        <p:nvSpPr>
          <p:cNvPr id="905" name="US News"/>
          <p:cNvSpPr txBox="1"/>
          <p:nvPr/>
        </p:nvSpPr>
        <p:spPr>
          <a:xfrm>
            <a:off x="14952662" y="10240509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US News</a:t>
            </a:r>
          </a:p>
        </p:txBody>
      </p:sp>
      <p:sp>
        <p:nvSpPr>
          <p:cNvPr id="906" name="The Guardian"/>
          <p:cNvSpPr txBox="1"/>
          <p:nvPr/>
        </p:nvSpPr>
        <p:spPr>
          <a:xfrm>
            <a:off x="14952662" y="10650084"/>
            <a:ext cx="22874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Guardian</a:t>
            </a:r>
          </a:p>
        </p:txBody>
      </p:sp>
      <p:sp>
        <p:nvSpPr>
          <p:cNvPr id="907" name="Bloomberg"/>
          <p:cNvSpPr txBox="1"/>
          <p:nvPr/>
        </p:nvSpPr>
        <p:spPr>
          <a:xfrm>
            <a:off x="14952662" y="11059659"/>
            <a:ext cx="19164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Bloomberg</a:t>
            </a:r>
          </a:p>
        </p:txBody>
      </p:sp>
      <p:sp>
        <p:nvSpPr>
          <p:cNvPr id="908" name="Businessinsider"/>
          <p:cNvSpPr txBox="1"/>
          <p:nvPr/>
        </p:nvSpPr>
        <p:spPr>
          <a:xfrm>
            <a:off x="14952662" y="11469234"/>
            <a:ext cx="18743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Businessinsider</a:t>
            </a:r>
          </a:p>
        </p:txBody>
      </p:sp>
      <p:sp>
        <p:nvSpPr>
          <p:cNvPr id="909" name="Mashable"/>
          <p:cNvSpPr txBox="1"/>
          <p:nvPr/>
        </p:nvSpPr>
        <p:spPr>
          <a:xfrm>
            <a:off x="14952662" y="11880397"/>
            <a:ext cx="16118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Mashable</a:t>
            </a:r>
          </a:p>
        </p:txBody>
      </p:sp>
      <p:sp>
        <p:nvSpPr>
          <p:cNvPr id="910" name="TechCrunch"/>
          <p:cNvSpPr txBox="1"/>
          <p:nvPr/>
        </p:nvSpPr>
        <p:spPr>
          <a:xfrm>
            <a:off x="14952662" y="12151859"/>
            <a:ext cx="144763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TechCrunch</a:t>
            </a:r>
          </a:p>
        </p:txBody>
      </p:sp>
      <p:sp>
        <p:nvSpPr>
          <p:cNvPr id="911" name="The Hill"/>
          <p:cNvSpPr txBox="1"/>
          <p:nvPr/>
        </p:nvSpPr>
        <p:spPr>
          <a:xfrm>
            <a:off x="14952662" y="12426497"/>
            <a:ext cx="13659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Hill</a:t>
            </a:r>
          </a:p>
        </p:txBody>
      </p:sp>
      <p:sp>
        <p:nvSpPr>
          <p:cNvPr id="912" name="The Sydney Morning Herald"/>
          <p:cNvSpPr txBox="1"/>
          <p:nvPr/>
        </p:nvSpPr>
        <p:spPr>
          <a:xfrm>
            <a:off x="14952662" y="12699547"/>
            <a:ext cx="30508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Sydney Morning Herald</a:t>
            </a:r>
          </a:p>
        </p:txBody>
      </p:sp>
      <p:sp>
        <p:nvSpPr>
          <p:cNvPr id="913" name="The Times"/>
          <p:cNvSpPr txBox="1"/>
          <p:nvPr/>
        </p:nvSpPr>
        <p:spPr>
          <a:xfrm>
            <a:off x="14952662" y="12972597"/>
            <a:ext cx="19938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Times</a:t>
            </a:r>
          </a:p>
        </p:txBody>
      </p:sp>
      <p:sp>
        <p:nvSpPr>
          <p:cNvPr id="914" name="Form"/>
          <p:cNvSpPr/>
          <p:nvPr/>
        </p:nvSpPr>
        <p:spPr>
          <a:xfrm>
            <a:off x="18116550" y="7191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15" name="Form"/>
          <p:cNvSpPr/>
          <p:nvPr/>
        </p:nvSpPr>
        <p:spPr>
          <a:xfrm>
            <a:off x="18116550" y="9921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16" name="Form"/>
          <p:cNvSpPr/>
          <p:nvPr/>
        </p:nvSpPr>
        <p:spPr>
          <a:xfrm>
            <a:off x="18116550" y="12652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17" name="Form"/>
          <p:cNvSpPr/>
          <p:nvPr/>
        </p:nvSpPr>
        <p:spPr>
          <a:xfrm>
            <a:off x="18116550" y="15382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18" name="Form"/>
          <p:cNvSpPr/>
          <p:nvPr/>
        </p:nvSpPr>
        <p:spPr>
          <a:xfrm>
            <a:off x="18116550" y="18113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19" name="Form"/>
          <p:cNvSpPr/>
          <p:nvPr/>
        </p:nvSpPr>
        <p:spPr>
          <a:xfrm>
            <a:off x="18116550" y="20843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43"/>
                  <a:pt x="16189" y="20163"/>
                </a:cubicBezTo>
                <a:cubicBezTo>
                  <a:pt x="14458" y="21136"/>
                  <a:pt x="12770" y="21600"/>
                  <a:pt x="10778" y="21600"/>
                </a:cubicBezTo>
                <a:cubicBezTo>
                  <a:pt x="8787" y="21600"/>
                  <a:pt x="7142" y="21136"/>
                  <a:pt x="5411" y="20163"/>
                </a:cubicBezTo>
                <a:cubicBezTo>
                  <a:pt x="3723" y="19143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10"/>
                  <a:pt x="5411" y="1437"/>
                </a:cubicBezTo>
                <a:cubicBezTo>
                  <a:pt x="7142" y="417"/>
                  <a:pt x="8787" y="0"/>
                  <a:pt x="10778" y="0"/>
                </a:cubicBezTo>
                <a:cubicBezTo>
                  <a:pt x="12770" y="0"/>
                  <a:pt x="14458" y="417"/>
                  <a:pt x="16189" y="1437"/>
                </a:cubicBezTo>
                <a:cubicBezTo>
                  <a:pt x="17921" y="2410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0" name="Form"/>
          <p:cNvSpPr/>
          <p:nvPr/>
        </p:nvSpPr>
        <p:spPr>
          <a:xfrm>
            <a:off x="18116550" y="23574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1" name="Form"/>
          <p:cNvSpPr/>
          <p:nvPr/>
        </p:nvSpPr>
        <p:spPr>
          <a:xfrm>
            <a:off x="18116550" y="26304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2" name="Form"/>
          <p:cNvSpPr/>
          <p:nvPr/>
        </p:nvSpPr>
        <p:spPr>
          <a:xfrm>
            <a:off x="18116550" y="29051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3" name="Form"/>
          <p:cNvSpPr/>
          <p:nvPr/>
        </p:nvSpPr>
        <p:spPr>
          <a:xfrm>
            <a:off x="18116550" y="31781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4" name="Form"/>
          <p:cNvSpPr/>
          <p:nvPr/>
        </p:nvSpPr>
        <p:spPr>
          <a:xfrm>
            <a:off x="18116550" y="34512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5" name="Form"/>
          <p:cNvSpPr/>
          <p:nvPr/>
        </p:nvSpPr>
        <p:spPr>
          <a:xfrm>
            <a:off x="18116550" y="37242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6" name="Form"/>
          <p:cNvSpPr/>
          <p:nvPr/>
        </p:nvSpPr>
        <p:spPr>
          <a:xfrm>
            <a:off x="18116550" y="42703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7" name="Form"/>
          <p:cNvSpPr/>
          <p:nvPr/>
        </p:nvSpPr>
        <p:spPr>
          <a:xfrm>
            <a:off x="18116550" y="39973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8" name="Form"/>
          <p:cNvSpPr/>
          <p:nvPr/>
        </p:nvSpPr>
        <p:spPr>
          <a:xfrm>
            <a:off x="18116550" y="70008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9" name="Form"/>
          <p:cNvSpPr/>
          <p:nvPr/>
        </p:nvSpPr>
        <p:spPr>
          <a:xfrm>
            <a:off x="18116550" y="45434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0" name="Form"/>
          <p:cNvSpPr/>
          <p:nvPr/>
        </p:nvSpPr>
        <p:spPr>
          <a:xfrm>
            <a:off x="18116550" y="105537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1" name="Form"/>
          <p:cNvSpPr/>
          <p:nvPr/>
        </p:nvSpPr>
        <p:spPr>
          <a:xfrm>
            <a:off x="18116550" y="50895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2" name="Form"/>
          <p:cNvSpPr/>
          <p:nvPr/>
        </p:nvSpPr>
        <p:spPr>
          <a:xfrm>
            <a:off x="18116550" y="53625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3" name="Form"/>
          <p:cNvSpPr/>
          <p:nvPr/>
        </p:nvSpPr>
        <p:spPr>
          <a:xfrm>
            <a:off x="18116550" y="48164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4" name="Form"/>
          <p:cNvSpPr/>
          <p:nvPr/>
        </p:nvSpPr>
        <p:spPr>
          <a:xfrm>
            <a:off x="18116550" y="59086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5" name="Form"/>
          <p:cNvSpPr/>
          <p:nvPr/>
        </p:nvSpPr>
        <p:spPr>
          <a:xfrm>
            <a:off x="18116550" y="78216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6" name="Form"/>
          <p:cNvSpPr/>
          <p:nvPr/>
        </p:nvSpPr>
        <p:spPr>
          <a:xfrm>
            <a:off x="18116550" y="64547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7" name="Form"/>
          <p:cNvSpPr/>
          <p:nvPr/>
        </p:nvSpPr>
        <p:spPr>
          <a:xfrm>
            <a:off x="18116550" y="67278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8" name="Form"/>
          <p:cNvSpPr/>
          <p:nvPr/>
        </p:nvSpPr>
        <p:spPr>
          <a:xfrm>
            <a:off x="18116550" y="72755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9" name="Form"/>
          <p:cNvSpPr/>
          <p:nvPr/>
        </p:nvSpPr>
        <p:spPr>
          <a:xfrm>
            <a:off x="18116550" y="56356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0" name="Form"/>
          <p:cNvSpPr/>
          <p:nvPr/>
        </p:nvSpPr>
        <p:spPr>
          <a:xfrm>
            <a:off x="18116550" y="61817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1" name="Form"/>
          <p:cNvSpPr/>
          <p:nvPr/>
        </p:nvSpPr>
        <p:spPr>
          <a:xfrm>
            <a:off x="18116550" y="83677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2" name="Form"/>
          <p:cNvSpPr/>
          <p:nvPr/>
        </p:nvSpPr>
        <p:spPr>
          <a:xfrm>
            <a:off x="18116550" y="86407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3" name="Form"/>
          <p:cNvSpPr/>
          <p:nvPr/>
        </p:nvSpPr>
        <p:spPr>
          <a:xfrm>
            <a:off x="18116550" y="89138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05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4" name="Form"/>
          <p:cNvSpPr/>
          <p:nvPr/>
        </p:nvSpPr>
        <p:spPr>
          <a:xfrm>
            <a:off x="18116550" y="91868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90"/>
                  <a:pt x="16189" y="20163"/>
                </a:cubicBezTo>
                <a:cubicBezTo>
                  <a:pt x="14458" y="21183"/>
                  <a:pt x="12770" y="21600"/>
                  <a:pt x="10778" y="21600"/>
                </a:cubicBezTo>
                <a:cubicBezTo>
                  <a:pt x="8787" y="21600"/>
                  <a:pt x="7142" y="21183"/>
                  <a:pt x="5411" y="20163"/>
                </a:cubicBezTo>
                <a:cubicBezTo>
                  <a:pt x="3723" y="19190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57"/>
                  <a:pt x="5411" y="1437"/>
                </a:cubicBezTo>
                <a:cubicBezTo>
                  <a:pt x="7142" y="464"/>
                  <a:pt x="8787" y="0"/>
                  <a:pt x="10778" y="0"/>
                </a:cubicBezTo>
                <a:cubicBezTo>
                  <a:pt x="12770" y="0"/>
                  <a:pt x="14458" y="464"/>
                  <a:pt x="16189" y="1437"/>
                </a:cubicBezTo>
                <a:cubicBezTo>
                  <a:pt x="17921" y="2457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5" name="Form"/>
          <p:cNvSpPr/>
          <p:nvPr/>
        </p:nvSpPr>
        <p:spPr>
          <a:xfrm>
            <a:off x="18116550" y="94599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6" name="Form"/>
          <p:cNvSpPr/>
          <p:nvPr/>
        </p:nvSpPr>
        <p:spPr>
          <a:xfrm>
            <a:off x="18116550" y="75485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7" name="Form"/>
          <p:cNvSpPr/>
          <p:nvPr/>
        </p:nvSpPr>
        <p:spPr>
          <a:xfrm>
            <a:off x="18116550" y="97329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8" name="Form"/>
          <p:cNvSpPr/>
          <p:nvPr/>
        </p:nvSpPr>
        <p:spPr>
          <a:xfrm>
            <a:off x="18116550" y="100060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9" name="Form"/>
          <p:cNvSpPr/>
          <p:nvPr/>
        </p:nvSpPr>
        <p:spPr>
          <a:xfrm>
            <a:off x="18116550" y="102790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0" name="Form"/>
          <p:cNvSpPr/>
          <p:nvPr/>
        </p:nvSpPr>
        <p:spPr>
          <a:xfrm>
            <a:off x="18116550" y="80946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1" name="Form"/>
          <p:cNvSpPr/>
          <p:nvPr/>
        </p:nvSpPr>
        <p:spPr>
          <a:xfrm>
            <a:off x="18116550" y="110998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2" name="Form"/>
          <p:cNvSpPr/>
          <p:nvPr/>
        </p:nvSpPr>
        <p:spPr>
          <a:xfrm>
            <a:off x="18116550" y="113728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3" name="Form"/>
          <p:cNvSpPr/>
          <p:nvPr/>
        </p:nvSpPr>
        <p:spPr>
          <a:xfrm>
            <a:off x="18116550" y="116459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4" name="Form"/>
          <p:cNvSpPr/>
          <p:nvPr/>
        </p:nvSpPr>
        <p:spPr>
          <a:xfrm>
            <a:off x="18116550" y="119189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5" name="Form"/>
          <p:cNvSpPr/>
          <p:nvPr/>
        </p:nvSpPr>
        <p:spPr>
          <a:xfrm>
            <a:off x="18116550" y="121920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6" name="Form"/>
          <p:cNvSpPr/>
          <p:nvPr/>
        </p:nvSpPr>
        <p:spPr>
          <a:xfrm>
            <a:off x="18116550" y="108251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7" name="Form"/>
          <p:cNvSpPr/>
          <p:nvPr/>
        </p:nvSpPr>
        <p:spPr>
          <a:xfrm>
            <a:off x="18116550" y="124650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8" name="Form"/>
          <p:cNvSpPr/>
          <p:nvPr/>
        </p:nvSpPr>
        <p:spPr>
          <a:xfrm>
            <a:off x="18116550" y="127381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81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59" name="Form"/>
          <p:cNvSpPr/>
          <p:nvPr/>
        </p:nvSpPr>
        <p:spPr>
          <a:xfrm>
            <a:off x="18116550" y="130111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60" name="Form"/>
          <p:cNvSpPr/>
          <p:nvPr/>
        </p:nvSpPr>
        <p:spPr>
          <a:xfrm>
            <a:off x="6964362" y="960437"/>
            <a:ext cx="112352" cy="567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3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5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61" name="Form"/>
          <p:cNvSpPr/>
          <p:nvPr/>
        </p:nvSpPr>
        <p:spPr>
          <a:xfrm>
            <a:off x="8086725" y="7264400"/>
            <a:ext cx="112353" cy="3152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62" name="Form"/>
          <p:cNvSpPr/>
          <p:nvPr/>
        </p:nvSpPr>
        <p:spPr>
          <a:xfrm>
            <a:off x="9209087" y="11045825"/>
            <a:ext cx="112353" cy="1891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l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Comprop/Oxford"/>
          <p:cNvSpPr txBox="1"/>
          <p:nvPr>
            <p:ph type="title"/>
          </p:nvPr>
        </p:nvSpPr>
        <p:spPr>
          <a:xfrm>
            <a:off x="1778000" y="2648331"/>
            <a:ext cx="20828001" cy="4648201"/>
          </a:xfrm>
          <a:prstGeom prst="rect">
            <a:avLst/>
          </a:prstGeom>
        </p:spPr>
        <p:txBody>
          <a:bodyPr/>
          <a:lstStyle/>
          <a:p>
            <a:pPr/>
            <a:r>
              <a:t>Comprop/Oxford</a:t>
            </a:r>
          </a:p>
        </p:txBody>
      </p:sp>
      <p:sp>
        <p:nvSpPr>
          <p:cNvPr id="965" name="Bots, #StrongerIn, and #Brexit: Computational Propaganda during the UK-EU Referendum…"/>
          <p:cNvSpPr txBox="1"/>
          <p:nvPr/>
        </p:nvSpPr>
        <p:spPr>
          <a:xfrm>
            <a:off x="1623250" y="7959822"/>
            <a:ext cx="21137500" cy="313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96875" indent="-396875" algn="l">
              <a:buSzPct val="125000"/>
              <a:buChar char="•"/>
              <a:defRPr b="0" sz="4000"/>
            </a:pPr>
            <a:r>
              <a:t>Bots, #StrongerIn, and #Brexit: Computational Propaganda during the UK-EU Referendum</a:t>
            </a:r>
          </a:p>
          <a:p>
            <a:pPr marL="396875" indent="-396875" algn="l">
              <a:buSzPct val="125000"/>
              <a:buChar char="•"/>
              <a:defRPr b="0" sz="4000"/>
            </a:pPr>
            <a:r>
              <a:t>Bots and Automation over Twitter during the First U.S. Presidential Debate</a:t>
            </a:r>
          </a:p>
          <a:p>
            <a:pPr marL="396875" indent="-396875" algn="l">
              <a:buSzPct val="125000"/>
              <a:buChar char="•"/>
              <a:defRPr b="0" sz="4000"/>
            </a:pPr>
            <a:r>
              <a:t>Bots and Automation over Twitter during the Second U.S. Presidential Debate</a:t>
            </a:r>
          </a:p>
          <a:p>
            <a:pPr marL="396875" indent="-396875" algn="l">
              <a:buSzPct val="125000"/>
              <a:buChar char="•"/>
              <a:defRPr b="0" sz="4000"/>
            </a:pPr>
            <a:r>
              <a:t>Bots and Automation over Twitter during the Third U.S. Presidential Debate</a:t>
            </a:r>
          </a:p>
          <a:p>
            <a:pPr marL="396875" indent="-396875" algn="l">
              <a:buSzPct val="125000"/>
              <a:buChar char="•"/>
              <a:defRPr b="0" sz="4000"/>
            </a:pPr>
            <a:r>
              <a:t>Bots and Automation over Twitter during the U.S. Election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Bild" descr="Bild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8900" y="5938144"/>
            <a:ext cx="8966200" cy="7442201"/>
          </a:xfrm>
          <a:prstGeom prst="rect">
            <a:avLst/>
          </a:prstGeom>
        </p:spPr>
      </p:pic>
      <p:pic>
        <p:nvPicPr>
          <p:cNvPr id="968" name="Bild" descr="Bild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6400" y="978838"/>
            <a:ext cx="13411200" cy="4775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Bild" descr="Bild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6824" y="236714"/>
            <a:ext cx="10230352" cy="5231687"/>
          </a:xfrm>
          <a:prstGeom prst="rect">
            <a:avLst/>
          </a:prstGeom>
        </p:spPr>
      </p:pic>
      <p:grpSp>
        <p:nvGrpSpPr>
          <p:cNvPr id="987" name="Gruppieren"/>
          <p:cNvGrpSpPr/>
          <p:nvPr/>
        </p:nvGrpSpPr>
        <p:grpSpPr>
          <a:xfrm>
            <a:off x="1691459" y="6255799"/>
            <a:ext cx="21001082" cy="2366265"/>
            <a:chOff x="0" y="0"/>
            <a:chExt cx="21001080" cy="2366263"/>
          </a:xfrm>
        </p:grpSpPr>
        <p:sp>
          <p:nvSpPr>
            <p:cNvPr id="973" name="What the paper claims:"/>
            <p:cNvSpPr txBox="1"/>
            <p:nvPr/>
          </p:nvSpPr>
          <p:spPr>
            <a:xfrm>
              <a:off x="6512232" y="0"/>
              <a:ext cx="7976617" cy="994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6000"/>
              </a:lvl1pPr>
            </a:lstStyle>
            <a:p>
              <a:pPr/>
              <a:r>
                <a:t>What the paper claims:</a:t>
              </a:r>
            </a:p>
          </p:txBody>
        </p:sp>
        <p:sp>
          <p:nvSpPr>
            <p:cNvPr id="974" name="T"/>
            <p:cNvSpPr/>
            <p:nvPr/>
          </p:nvSpPr>
          <p:spPr>
            <a:xfrm>
              <a:off x="3288513" y="1096263"/>
              <a:ext cx="1270001" cy="1270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75" name="T"/>
            <p:cNvSpPr/>
            <p:nvPr/>
          </p:nvSpPr>
          <p:spPr>
            <a:xfrm>
              <a:off x="4932769" y="1096263"/>
              <a:ext cx="1270001" cy="1270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76" name="T"/>
            <p:cNvSpPr/>
            <p:nvPr/>
          </p:nvSpPr>
          <p:spPr>
            <a:xfrm>
              <a:off x="6577026" y="1096263"/>
              <a:ext cx="1270001" cy="1270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77" name="#"/>
            <p:cNvSpPr/>
            <p:nvPr/>
          </p:nvSpPr>
          <p:spPr>
            <a:xfrm>
              <a:off x="8221283" y="1096263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#</a:t>
              </a:r>
            </a:p>
          </p:txBody>
        </p:sp>
        <p:sp>
          <p:nvSpPr>
            <p:cNvPr id="978" name="T"/>
            <p:cNvSpPr/>
            <p:nvPr/>
          </p:nvSpPr>
          <p:spPr>
            <a:xfrm>
              <a:off x="9865540" y="1096263"/>
              <a:ext cx="1270001" cy="1270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79" name="T"/>
            <p:cNvSpPr/>
            <p:nvPr/>
          </p:nvSpPr>
          <p:spPr>
            <a:xfrm>
              <a:off x="11509796" y="1096263"/>
              <a:ext cx="1270001" cy="1270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80" name="T"/>
            <p:cNvSpPr/>
            <p:nvPr/>
          </p:nvSpPr>
          <p:spPr>
            <a:xfrm>
              <a:off x="13154054" y="1096263"/>
              <a:ext cx="1270001" cy="1270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81" name="T"/>
            <p:cNvSpPr/>
            <p:nvPr/>
          </p:nvSpPr>
          <p:spPr>
            <a:xfrm>
              <a:off x="14798310" y="1096263"/>
              <a:ext cx="1270001" cy="1270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82" name="#"/>
            <p:cNvSpPr/>
            <p:nvPr/>
          </p:nvSpPr>
          <p:spPr>
            <a:xfrm>
              <a:off x="16442566" y="1096263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#</a:t>
              </a:r>
            </a:p>
          </p:txBody>
        </p:sp>
        <p:sp>
          <p:nvSpPr>
            <p:cNvPr id="983" name="#"/>
            <p:cNvSpPr/>
            <p:nvPr/>
          </p:nvSpPr>
          <p:spPr>
            <a:xfrm>
              <a:off x="18086822" y="1096263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#</a:t>
              </a:r>
            </a:p>
          </p:txBody>
        </p:sp>
        <p:sp>
          <p:nvSpPr>
            <p:cNvPr id="984" name="T"/>
            <p:cNvSpPr/>
            <p:nvPr/>
          </p:nvSpPr>
          <p:spPr>
            <a:xfrm>
              <a:off x="19731080" y="1096263"/>
              <a:ext cx="1270001" cy="1270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85" name="T"/>
            <p:cNvSpPr/>
            <p:nvPr/>
          </p:nvSpPr>
          <p:spPr>
            <a:xfrm>
              <a:off x="0" y="1096263"/>
              <a:ext cx="1270000" cy="1270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86" name="#"/>
            <p:cNvSpPr/>
            <p:nvPr/>
          </p:nvSpPr>
          <p:spPr>
            <a:xfrm>
              <a:off x="1644256" y="1096263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#</a:t>
              </a:r>
            </a:p>
          </p:txBody>
        </p:sp>
      </p:grpSp>
      <p:grpSp>
        <p:nvGrpSpPr>
          <p:cNvPr id="1002" name="Gruppieren"/>
          <p:cNvGrpSpPr/>
          <p:nvPr/>
        </p:nvGrpSpPr>
        <p:grpSpPr>
          <a:xfrm>
            <a:off x="1691459" y="9874998"/>
            <a:ext cx="21001082" cy="2448498"/>
            <a:chOff x="0" y="0"/>
            <a:chExt cx="21001080" cy="2448497"/>
          </a:xfrm>
        </p:grpSpPr>
        <p:sp>
          <p:nvSpPr>
            <p:cNvPr id="988" name="T"/>
            <p:cNvSpPr/>
            <p:nvPr/>
          </p:nvSpPr>
          <p:spPr>
            <a:xfrm>
              <a:off x="3288513" y="1178497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89" name="T"/>
            <p:cNvSpPr/>
            <p:nvPr/>
          </p:nvSpPr>
          <p:spPr>
            <a:xfrm>
              <a:off x="4932769" y="1178497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90" name="T"/>
            <p:cNvSpPr/>
            <p:nvPr/>
          </p:nvSpPr>
          <p:spPr>
            <a:xfrm>
              <a:off x="6577026" y="1178497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91" name="#"/>
            <p:cNvSpPr/>
            <p:nvPr/>
          </p:nvSpPr>
          <p:spPr>
            <a:xfrm>
              <a:off x="8221283" y="1178497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#</a:t>
              </a:r>
            </a:p>
          </p:txBody>
        </p:sp>
        <p:sp>
          <p:nvSpPr>
            <p:cNvPr id="992" name="T"/>
            <p:cNvSpPr/>
            <p:nvPr/>
          </p:nvSpPr>
          <p:spPr>
            <a:xfrm>
              <a:off x="9865540" y="1178497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93" name="T"/>
            <p:cNvSpPr/>
            <p:nvPr/>
          </p:nvSpPr>
          <p:spPr>
            <a:xfrm>
              <a:off x="11509796" y="1178497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94" name="T"/>
            <p:cNvSpPr/>
            <p:nvPr/>
          </p:nvSpPr>
          <p:spPr>
            <a:xfrm>
              <a:off x="13154054" y="1178497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95" name="T"/>
            <p:cNvSpPr/>
            <p:nvPr/>
          </p:nvSpPr>
          <p:spPr>
            <a:xfrm>
              <a:off x="14798310" y="1178497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96" name="#"/>
            <p:cNvSpPr/>
            <p:nvPr/>
          </p:nvSpPr>
          <p:spPr>
            <a:xfrm>
              <a:off x="16442566" y="1178497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#</a:t>
              </a:r>
            </a:p>
          </p:txBody>
        </p:sp>
        <p:sp>
          <p:nvSpPr>
            <p:cNvPr id="997" name="#"/>
            <p:cNvSpPr/>
            <p:nvPr/>
          </p:nvSpPr>
          <p:spPr>
            <a:xfrm>
              <a:off x="18086822" y="1178497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#</a:t>
              </a:r>
            </a:p>
          </p:txBody>
        </p:sp>
        <p:sp>
          <p:nvSpPr>
            <p:cNvPr id="998" name="T"/>
            <p:cNvSpPr/>
            <p:nvPr/>
          </p:nvSpPr>
          <p:spPr>
            <a:xfrm>
              <a:off x="19731080" y="1178497"/>
              <a:ext cx="1270001" cy="1270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999" name="T"/>
            <p:cNvSpPr/>
            <p:nvPr/>
          </p:nvSpPr>
          <p:spPr>
            <a:xfrm>
              <a:off x="0" y="1178497"/>
              <a:ext cx="1270000" cy="1270001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1000" name="#"/>
            <p:cNvSpPr/>
            <p:nvPr/>
          </p:nvSpPr>
          <p:spPr>
            <a:xfrm>
              <a:off x="1644256" y="1178497"/>
              <a:ext cx="1270001" cy="1270001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#</a:t>
              </a:r>
            </a:p>
          </p:txBody>
        </p:sp>
        <p:sp>
          <p:nvSpPr>
            <p:cNvPr id="1001" name="What actually reproduces the results:"/>
            <p:cNvSpPr txBox="1"/>
            <p:nvPr/>
          </p:nvSpPr>
          <p:spPr>
            <a:xfrm>
              <a:off x="4266961" y="0"/>
              <a:ext cx="12733021" cy="994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6000"/>
              </a:lvl1pPr>
            </a:lstStyle>
            <a:p>
              <a:pPr/>
              <a:r>
                <a:t>What actually reproduces the results: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7" grpId="1"/>
      <p:bldP build="whole" bldLvl="1" animBg="1" rev="0" advAuto="0" spid="1002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o basically:…"/>
          <p:cNvSpPr txBox="1"/>
          <p:nvPr/>
        </p:nvSpPr>
        <p:spPr>
          <a:xfrm>
            <a:off x="5465063" y="1523315"/>
            <a:ext cx="13453873" cy="2823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000"/>
            </a:pPr>
            <a:r>
              <a:t>So basically:</a:t>
            </a:r>
          </a:p>
          <a:p>
            <a:pPr>
              <a:defRPr b="0" sz="6000"/>
            </a:pPr>
            <a:r>
              <a:t>"We define Social Bots as accounts</a:t>
            </a:r>
          </a:p>
          <a:p>
            <a:pPr>
              <a:defRPr b="0" sz="6000"/>
            </a:pPr>
            <a:r>
              <a:t>that tweet more than 50 times a day…“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o basically:…"/>
          <p:cNvSpPr txBox="1"/>
          <p:nvPr/>
        </p:nvSpPr>
        <p:spPr>
          <a:xfrm>
            <a:off x="5465063" y="1523315"/>
            <a:ext cx="13453873" cy="2823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000"/>
            </a:pPr>
            <a:r>
              <a:t>So basically:</a:t>
            </a:r>
          </a:p>
          <a:p>
            <a:pPr>
              <a:defRPr b="0" sz="6000"/>
            </a:pPr>
            <a:r>
              <a:t>"We define Social Bots as accounts</a:t>
            </a:r>
          </a:p>
          <a:p>
            <a:pPr>
              <a:defRPr b="0" sz="6000"/>
            </a:pPr>
            <a:r>
              <a:t>that tweet more than 50 times a day…“</a:t>
            </a:r>
          </a:p>
        </p:txBody>
      </p:sp>
      <p:sp>
        <p:nvSpPr>
          <p:cNvPr id="1007" name="nytimes (108.3)…"/>
          <p:cNvSpPr txBox="1"/>
          <p:nvPr/>
        </p:nvSpPr>
        <p:spPr>
          <a:xfrm>
            <a:off x="14625762" y="6428368"/>
            <a:ext cx="4999229" cy="5705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nytimes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(108.3)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CNN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(156.6)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NBA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(115)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NFL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(81.1)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TheEconomist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(92.2)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Reuters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(318.4)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WSJ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(93.3)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TIME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(78.9)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Forbes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(81.6)</a:t>
            </a:r>
          </a:p>
        </p:txBody>
      </p:sp>
      <p:sp>
        <p:nvSpPr>
          <p:cNvPr id="1008" name="famous accounts with…"/>
          <p:cNvSpPr txBox="1"/>
          <p:nvPr/>
        </p:nvSpPr>
        <p:spPr>
          <a:xfrm>
            <a:off x="5213149" y="6428368"/>
            <a:ext cx="6071617" cy="1331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famous accounts with</a:t>
            </a: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more than 50 tweets/day:</a:t>
            </a:r>
          </a:p>
        </p:txBody>
      </p:sp>
      <p:sp>
        <p:nvSpPr>
          <p:cNvPr id="1009" name="Starbucks (151.7)…"/>
          <p:cNvSpPr txBox="1"/>
          <p:nvPr/>
        </p:nvSpPr>
        <p:spPr>
          <a:xfrm>
            <a:off x="4267253" y="8301360"/>
            <a:ext cx="7963409" cy="383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Starbucks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(151.7)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McDonalds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(127.1)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AskPlayStation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(275.6)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British Airways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(280.8)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journalist Glenn Greenwald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(50.2)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t>author Cory Doctorow</a:t>
            </a: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 (142.2)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ocial bot tweets…"/>
          <p:cNvSpPr txBox="1"/>
          <p:nvPr>
            <p:ph type="title"/>
          </p:nvPr>
        </p:nvSpPr>
        <p:spPr>
          <a:xfrm>
            <a:off x="10690544" y="2088110"/>
            <a:ext cx="11387227" cy="4648201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social bot tweets</a:t>
            </a:r>
          </a:p>
          <a:p>
            <a:pPr>
              <a:defRPr sz="5000"/>
            </a:pPr>
            <a:r>
              <a:t>during US election:</a:t>
            </a:r>
          </a:p>
          <a:p>
            <a:pPr>
              <a:defRPr sz="15000"/>
            </a:pPr>
            <a:r>
              <a:t>17.9%</a:t>
            </a:r>
          </a:p>
        </p:txBody>
      </p:sp>
      <p:pic>
        <p:nvPicPr>
          <p:cNvPr id="101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1436" y="7659139"/>
            <a:ext cx="6527801" cy="328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social bot tweets…"/>
          <p:cNvSpPr txBox="1"/>
          <p:nvPr/>
        </p:nvSpPr>
        <p:spPr>
          <a:xfrm>
            <a:off x="10690544" y="6979689"/>
            <a:ext cx="11387227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5000">
                <a:latin typeface="+mn-lt"/>
                <a:ea typeface="+mn-ea"/>
                <a:cs typeface="+mn-cs"/>
                <a:sym typeface="Helvetica Neue Medium"/>
              </a:defRPr>
            </a:pPr>
            <a:r>
              <a:t>social bot tweets</a:t>
            </a:r>
          </a:p>
          <a:p>
            <a:pPr>
              <a:defRPr b="0" sz="5000">
                <a:latin typeface="+mn-lt"/>
                <a:ea typeface="+mn-ea"/>
                <a:cs typeface="+mn-cs"/>
                <a:sym typeface="Helvetica Neue Medium"/>
              </a:defRPr>
            </a:pPr>
            <a:r>
              <a:t>by verified accounts:</a:t>
            </a:r>
          </a:p>
          <a:p>
            <a:pPr>
              <a:defRPr b="0" sz="15000">
                <a:latin typeface="+mn-lt"/>
                <a:ea typeface="+mn-ea"/>
                <a:cs typeface="+mn-cs"/>
                <a:sym typeface="Helvetica Neue Medium"/>
              </a:defRPr>
            </a:pPr>
            <a:r>
              <a:t>30.9%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Does using a pro Trump hashtag mean, someone is pro Trump?…"/>
          <p:cNvSpPr txBox="1"/>
          <p:nvPr/>
        </p:nvSpPr>
        <p:spPr>
          <a:xfrm>
            <a:off x="2294149" y="4500782"/>
            <a:ext cx="18843202" cy="617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29166" indent="-529166" algn="l">
              <a:buSzPct val="125000"/>
              <a:buChar char="•"/>
              <a:defRPr b="0" sz="5000"/>
            </a:pPr>
            <a:r>
              <a:t>Does using a pro Trump hashtag mean, someone is pro Trump?</a:t>
            </a:r>
          </a:p>
          <a:p>
            <a:pPr marL="529166" indent="-529166" algn="l">
              <a:buSzPct val="125000"/>
              <a:buChar char="•"/>
              <a:defRPr b="0" sz="5000"/>
            </a:pPr>
            <a:r>
              <a:t>Spam accounts are usually using trending hashtags.</a:t>
            </a:r>
          </a:p>
          <a:p>
            <a:pPr marL="529166" indent="-529166" algn="l">
              <a:buSzPct val="125000"/>
              <a:buChar char="•"/>
              <a:defRPr b="0" sz="5000"/>
            </a:pPr>
            <a:r>
              <a:t>50 tweets per day is heavy automation?</a:t>
            </a:r>
          </a:p>
          <a:p>
            <a:pPr marL="529166" indent="-529166" algn="l">
              <a:buSzPct val="125000"/>
              <a:buChar char="•"/>
              <a:defRPr b="0" sz="5000"/>
            </a:pPr>
            <a:r>
              <a:t>Why 50 and not 30 or 100?</a:t>
            </a:r>
          </a:p>
          <a:p>
            <a:pPr marL="529166" indent="-529166" algn="l">
              <a:buSzPct val="125000"/>
              <a:buChar char="•"/>
              <a:defRPr b="0" sz="5000"/>
            </a:pPr>
            <a:r>
              <a:t>Do you have any proof, that you found Social Bots.</a:t>
            </a:r>
          </a:p>
          <a:p>
            <a:pPr marL="529166" indent="-529166" algn="l">
              <a:buSzPct val="125000"/>
              <a:buChar char="•"/>
              <a:defRPr b="0" sz="5000"/>
            </a:pPr>
            <a:r>
              <a:t>Did this had any influence?</a:t>
            </a:r>
          </a:p>
          <a:p>
            <a:pPr marL="529166" indent="-529166" algn="l">
              <a:buSzPct val="125000"/>
              <a:buChar char="•"/>
              <a:defRPr b="0" sz="5000"/>
            </a:pPr>
            <a:r>
              <a:t>Why is ComProp not sharing the data and source code?</a:t>
            </a:r>
          </a:p>
          <a:p>
            <a:pPr marL="529166" indent="-529166" algn="l">
              <a:buSzPct val="125000"/>
              <a:buChar char="•"/>
              <a:defRPr b="0" sz="5000"/>
            </a:pPr>
            <a:r>
              <a:t>Why do they make it hard to verify their results?</a:t>
            </a:r>
          </a:p>
        </p:txBody>
      </p:sp>
      <p:sp>
        <p:nvSpPr>
          <p:cNvPr id="1016" name="Questions to Comprop/Oxford:"/>
          <p:cNvSpPr txBox="1"/>
          <p:nvPr/>
        </p:nvSpPr>
        <p:spPr>
          <a:xfrm>
            <a:off x="1989582" y="1665768"/>
            <a:ext cx="20404837" cy="178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Questions to Comprop/Oxford: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10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200"/>
                                        <p:tgtEl>
                                          <p:spTgt spid="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"/>
                                        <p:tgtEl>
                                          <p:spTgt spid="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200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200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200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200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200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ummary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7379">
              <a:defRPr sz="8512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Summary:</a:t>
            </a:r>
          </a:p>
          <a:p>
            <a:pPr defTabSz="627379">
              <a:defRPr sz="8512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Comprop/Oxford</a:t>
            </a:r>
            <a:r>
              <a:t> detected active users, like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supporters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journalists</a:t>
            </a:r>
            <a:r>
              <a:t> and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spammers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ruppieren"/>
          <p:cNvGrpSpPr/>
          <p:nvPr/>
        </p:nvGrpSpPr>
        <p:grpSpPr>
          <a:xfrm>
            <a:off x="1391992" y="571499"/>
            <a:ext cx="13591818" cy="12573001"/>
            <a:chOff x="0" y="0"/>
            <a:chExt cx="13591816" cy="12573000"/>
          </a:xfrm>
        </p:grpSpPr>
        <p:sp>
          <p:nvSpPr>
            <p:cNvPr id="1020" name="15 times"/>
            <p:cNvSpPr txBox="1"/>
            <p:nvPr/>
          </p:nvSpPr>
          <p:spPr>
            <a:xfrm>
              <a:off x="1006475" y="8939212"/>
              <a:ext cx="1450871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defRPr b="0" sz="1800">
                  <a:solidFill>
                    <a:srgbClr val="26C3F0"/>
                  </a:solidFill>
                  <a:latin typeface="'GravurLL-CondLight'"/>
                  <a:ea typeface="'GravurLL-CondLight'"/>
                  <a:cs typeface="'GravurLL-CondLight'"/>
                  <a:sym typeface="'GravurLL-CondLight'"/>
                </a:defRPr>
              </a:lvl1pPr>
            </a:lstStyle>
            <a:p>
              <a:pPr/>
              <a:r>
                <a:t>15 times</a:t>
              </a:r>
            </a:p>
          </p:txBody>
        </p:sp>
        <p:sp>
          <p:nvSpPr>
            <p:cNvPr id="1021" name="Southern"/>
            <p:cNvSpPr txBox="1"/>
            <p:nvPr/>
          </p:nvSpPr>
          <p:spPr>
            <a:xfrm>
              <a:off x="1006475" y="7310992"/>
              <a:ext cx="197485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3800">
                  <a:solidFill>
                    <a:srgbClr val="26C3F0"/>
                  </a:solidFill>
                  <a:latin typeface="'GravurLL-CondBlack'"/>
                  <a:ea typeface="'GravurLL-CondBlack'"/>
                  <a:cs typeface="'GravurLL-CondBlack'"/>
                  <a:sym typeface="'GravurLL-CondBlack'"/>
                </a:defRPr>
              </a:lvl1pPr>
            </a:lstStyle>
            <a:p>
              <a:pPr/>
              <a:r>
                <a:t>Southern </a:t>
              </a:r>
            </a:p>
          </p:txBody>
        </p:sp>
        <p:sp>
          <p:nvSpPr>
            <p:cNvPr id="1022" name="California"/>
            <p:cNvSpPr txBox="1"/>
            <p:nvPr/>
          </p:nvSpPr>
          <p:spPr>
            <a:xfrm>
              <a:off x="1006475" y="7784067"/>
              <a:ext cx="229552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3800">
                  <a:solidFill>
                    <a:srgbClr val="26C3F0"/>
                  </a:solidFill>
                  <a:latin typeface="'GravurLL-CondBlack'"/>
                  <a:ea typeface="'GravurLL-CondBlack'"/>
                  <a:cs typeface="'GravurLL-CondBlack'"/>
                  <a:sym typeface="'GravurLL-CondBlack'"/>
                </a:defRPr>
              </a:lvl1pPr>
            </a:lstStyle>
            <a:p>
              <a:pPr/>
              <a:r>
                <a:t>California</a:t>
              </a:r>
            </a:p>
          </p:txBody>
        </p:sp>
        <p:sp>
          <p:nvSpPr>
            <p:cNvPr id="1023" name="/Indiana"/>
            <p:cNvSpPr txBox="1"/>
            <p:nvPr/>
          </p:nvSpPr>
          <p:spPr>
            <a:xfrm>
              <a:off x="1006475" y="8257142"/>
              <a:ext cx="207010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3800">
                  <a:solidFill>
                    <a:srgbClr val="26C3F0"/>
                  </a:solidFill>
                  <a:latin typeface="'GravurLL-CondBlack'"/>
                  <a:ea typeface="'GravurLL-CondBlack'"/>
                  <a:cs typeface="'GravurLL-CondBlack'"/>
                  <a:sym typeface="'GravurLL-CondBlack'"/>
                </a:defRPr>
              </a:lvl1pPr>
            </a:lstStyle>
            <a:p>
              <a:pPr/>
              <a:r>
                <a:t>/Indiana</a:t>
              </a:r>
            </a:p>
          </p:txBody>
        </p:sp>
        <p:sp>
          <p:nvSpPr>
            <p:cNvPr id="1024" name="9 times"/>
            <p:cNvSpPr txBox="1"/>
            <p:nvPr/>
          </p:nvSpPr>
          <p:spPr>
            <a:xfrm>
              <a:off x="2117725" y="11825287"/>
              <a:ext cx="1110194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defRPr b="0" sz="1800">
                  <a:solidFill>
                    <a:srgbClr val="6A2C4F"/>
                  </a:solidFill>
                  <a:latin typeface="'GravurLL-CondLight'"/>
                  <a:ea typeface="'GravurLL-CondLight'"/>
                  <a:cs typeface="'GravurLL-CondLight'"/>
                  <a:sym typeface="'GravurLL-CondLight'"/>
                </a:defRPr>
              </a:lvl1pPr>
            </a:lstStyle>
            <a:p>
              <a:pPr/>
              <a:r>
                <a:t>9 times</a:t>
              </a:r>
            </a:p>
          </p:txBody>
        </p:sp>
        <p:sp>
          <p:nvSpPr>
            <p:cNvPr id="1025" name="Berkeley"/>
            <p:cNvSpPr txBox="1"/>
            <p:nvPr/>
          </p:nvSpPr>
          <p:spPr>
            <a:xfrm>
              <a:off x="2087562" y="10697130"/>
              <a:ext cx="2189777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3800">
                  <a:solidFill>
                    <a:srgbClr val="6A2C4F"/>
                  </a:solidFill>
                  <a:latin typeface="'GravurLL-CondBlack'"/>
                  <a:ea typeface="'GravurLL-CondBlack'"/>
                  <a:cs typeface="'GravurLL-CondBlack'"/>
                  <a:sym typeface="'GravurLL-CondBlack'"/>
                </a:defRPr>
              </a:lvl1pPr>
            </a:lstStyle>
            <a:p>
              <a:pPr/>
              <a:r>
                <a:t>Berkeley</a:t>
              </a:r>
            </a:p>
          </p:txBody>
        </p:sp>
        <p:sp>
          <p:nvSpPr>
            <p:cNvPr id="1026" name="/Swansea"/>
            <p:cNvSpPr txBox="1"/>
            <p:nvPr/>
          </p:nvSpPr>
          <p:spPr>
            <a:xfrm>
              <a:off x="2087562" y="11170205"/>
              <a:ext cx="2224823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3800">
                  <a:solidFill>
                    <a:srgbClr val="6A2C4F"/>
                  </a:solidFill>
                  <a:latin typeface="'GravurLL-CondBlack'"/>
                  <a:ea typeface="'GravurLL-CondBlack'"/>
                  <a:cs typeface="'GravurLL-CondBlack'"/>
                  <a:sym typeface="'GravurLL-CondBlack'"/>
                </a:defRPr>
              </a:lvl1pPr>
            </a:lstStyle>
            <a:p>
              <a:pPr/>
              <a:r>
                <a:t>/Swansea</a:t>
              </a:r>
            </a:p>
          </p:txBody>
        </p:sp>
        <p:sp>
          <p:nvSpPr>
            <p:cNvPr id="1027" name="27 times"/>
            <p:cNvSpPr txBox="1"/>
            <p:nvPr/>
          </p:nvSpPr>
          <p:spPr>
            <a:xfrm>
              <a:off x="12700" y="2695575"/>
              <a:ext cx="1224059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defRPr b="0" sz="1800">
                  <a:solidFill>
                    <a:srgbClr val="5B76B9"/>
                  </a:solidFill>
                  <a:latin typeface="'GravurLL-CondLight'"/>
                  <a:ea typeface="'GravurLL-CondLight'"/>
                  <a:cs typeface="'GravurLL-CondLight'"/>
                  <a:sym typeface="'GravurLL-CondLight'"/>
                </a:defRPr>
              </a:lvl1pPr>
            </a:lstStyle>
            <a:p>
              <a:pPr/>
              <a:r>
                <a:t>27 times</a:t>
              </a:r>
            </a:p>
          </p:txBody>
        </p:sp>
        <p:sp>
          <p:nvSpPr>
            <p:cNvPr id="1028" name="Oxford"/>
            <p:cNvSpPr txBox="1"/>
            <p:nvPr/>
          </p:nvSpPr>
          <p:spPr>
            <a:xfrm>
              <a:off x="3175" y="2156380"/>
              <a:ext cx="186584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3800">
                  <a:solidFill>
                    <a:srgbClr val="5B76B9"/>
                  </a:solidFill>
                  <a:latin typeface="'GravurLL-CondBlack'"/>
                  <a:ea typeface="'GravurLL-CondBlack'"/>
                  <a:cs typeface="'GravurLL-CondBlack'"/>
                  <a:sym typeface="'GravurLL-CondBlack'"/>
                </a:defRPr>
              </a:lvl1pPr>
            </a:lstStyle>
            <a:p>
              <a:pPr/>
              <a:r>
                <a:t>Oxford</a:t>
              </a:r>
            </a:p>
          </p:txBody>
        </p:sp>
        <p:sp>
          <p:nvSpPr>
            <p:cNvPr id="1029" name="&quot;The Computational"/>
            <p:cNvSpPr txBox="1"/>
            <p:nvPr/>
          </p:nvSpPr>
          <p:spPr>
            <a:xfrm>
              <a:off x="0" y="3063875"/>
              <a:ext cx="2189776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1800">
                  <a:solidFill>
                    <a:srgbClr val="5B76B9"/>
                  </a:solidFill>
                  <a:latin typeface="'GravurLL-CondLight'"/>
                  <a:ea typeface="'GravurLL-CondLight'"/>
                  <a:cs typeface="'GravurLL-CondLight'"/>
                  <a:sym typeface="'GravurLL-CondLight'"/>
                </a:defRPr>
              </a:lvl1pPr>
            </a:lstStyle>
            <a:p>
              <a:pPr/>
              <a:r>
                <a:t> "The Computational </a:t>
              </a:r>
            </a:p>
          </p:txBody>
        </p:sp>
        <p:sp>
          <p:nvSpPr>
            <p:cNvPr id="1030" name="Propaganda Project"/>
            <p:cNvSpPr txBox="1"/>
            <p:nvPr/>
          </p:nvSpPr>
          <p:spPr>
            <a:xfrm>
              <a:off x="0" y="3340100"/>
              <a:ext cx="2070100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1800">
                  <a:solidFill>
                    <a:srgbClr val="5B76B9"/>
                  </a:solidFill>
                  <a:latin typeface="'GravurLL-CondLight'"/>
                  <a:ea typeface="'GravurLL-CondLight'"/>
                  <a:cs typeface="'GravurLL-CondLight'"/>
                  <a:sym typeface="'GravurLL-CondLight'"/>
                </a:defRPr>
              </a:lvl1pPr>
            </a:lstStyle>
            <a:p>
              <a:pPr/>
              <a:r>
                <a:t>Propaganda Project </a:t>
              </a:r>
            </a:p>
          </p:txBody>
        </p:sp>
        <p:sp>
          <p:nvSpPr>
            <p:cNvPr id="1031" name="of Oxford University&quot;"/>
            <p:cNvSpPr txBox="1"/>
            <p:nvPr/>
          </p:nvSpPr>
          <p:spPr>
            <a:xfrm>
              <a:off x="0" y="3617912"/>
              <a:ext cx="2194250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1800">
                  <a:solidFill>
                    <a:srgbClr val="5B76B9"/>
                  </a:solidFill>
                  <a:latin typeface="'GravurLL-CondLight'"/>
                  <a:ea typeface="'GravurLL-CondLight'"/>
                  <a:cs typeface="'GravurLL-CondLight'"/>
                  <a:sym typeface="'GravurLL-CondLight'"/>
                </a:defRPr>
              </a:lvl1pPr>
            </a:lstStyle>
            <a:p>
              <a:pPr/>
              <a:r>
                <a:t>of Oxford University"</a:t>
              </a:r>
            </a:p>
          </p:txBody>
        </p:sp>
        <p:sp>
          <p:nvSpPr>
            <p:cNvPr id="1032" name="Form"/>
            <p:cNvSpPr/>
            <p:nvPr/>
          </p:nvSpPr>
          <p:spPr>
            <a:xfrm>
              <a:off x="10158412" y="8390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3" name="Form"/>
            <p:cNvSpPr/>
            <p:nvPr/>
          </p:nvSpPr>
          <p:spPr>
            <a:xfrm>
              <a:off x="10158412" y="281440"/>
              <a:ext cx="3141304" cy="777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4" name="Form"/>
            <p:cNvSpPr/>
            <p:nvPr/>
          </p:nvSpPr>
          <p:spPr>
            <a:xfrm>
              <a:off x="10158412" y="1100590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5" name="Form"/>
            <p:cNvSpPr/>
            <p:nvPr/>
          </p:nvSpPr>
          <p:spPr>
            <a:xfrm>
              <a:off x="10158412" y="1375227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6" name="Form"/>
            <p:cNvSpPr/>
            <p:nvPr/>
          </p:nvSpPr>
          <p:spPr>
            <a:xfrm>
              <a:off x="10158412" y="1648278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7" name="Form"/>
            <p:cNvSpPr/>
            <p:nvPr/>
          </p:nvSpPr>
          <p:spPr>
            <a:xfrm>
              <a:off x="10158412" y="1921328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8" name="Form"/>
            <p:cNvSpPr/>
            <p:nvPr/>
          </p:nvSpPr>
          <p:spPr>
            <a:xfrm>
              <a:off x="10158412" y="2194378"/>
              <a:ext cx="3141304" cy="504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9" name="Form"/>
            <p:cNvSpPr/>
            <p:nvPr/>
          </p:nvSpPr>
          <p:spPr>
            <a:xfrm>
              <a:off x="10158412" y="2740478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0" name="Form"/>
            <p:cNvSpPr/>
            <p:nvPr/>
          </p:nvSpPr>
          <p:spPr>
            <a:xfrm>
              <a:off x="10158412" y="3013528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1" name="Form"/>
            <p:cNvSpPr/>
            <p:nvPr/>
          </p:nvSpPr>
          <p:spPr>
            <a:xfrm>
              <a:off x="10158412" y="3286578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2" name="Form"/>
            <p:cNvSpPr/>
            <p:nvPr/>
          </p:nvSpPr>
          <p:spPr>
            <a:xfrm>
              <a:off x="10158412" y="3559628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3" name="Form"/>
            <p:cNvSpPr/>
            <p:nvPr/>
          </p:nvSpPr>
          <p:spPr>
            <a:xfrm>
              <a:off x="10158412" y="3832678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4" name="Form"/>
            <p:cNvSpPr/>
            <p:nvPr/>
          </p:nvSpPr>
          <p:spPr>
            <a:xfrm>
              <a:off x="10158412" y="4105728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5" name="Form"/>
            <p:cNvSpPr/>
            <p:nvPr/>
          </p:nvSpPr>
          <p:spPr>
            <a:xfrm>
              <a:off x="10158412" y="4378778"/>
              <a:ext cx="3141304" cy="777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6" name="Form"/>
            <p:cNvSpPr/>
            <p:nvPr/>
          </p:nvSpPr>
          <p:spPr>
            <a:xfrm>
              <a:off x="10158412" y="5199515"/>
              <a:ext cx="3141304" cy="504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7" name="Form"/>
            <p:cNvSpPr/>
            <p:nvPr/>
          </p:nvSpPr>
          <p:spPr>
            <a:xfrm>
              <a:off x="10158412" y="5745615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8" name="Form"/>
            <p:cNvSpPr/>
            <p:nvPr/>
          </p:nvSpPr>
          <p:spPr>
            <a:xfrm>
              <a:off x="10158412" y="6018665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9" name="Form"/>
            <p:cNvSpPr/>
            <p:nvPr/>
          </p:nvSpPr>
          <p:spPr>
            <a:xfrm>
              <a:off x="10158412" y="6291715"/>
              <a:ext cx="3141304" cy="777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0" name="Form"/>
            <p:cNvSpPr/>
            <p:nvPr/>
          </p:nvSpPr>
          <p:spPr>
            <a:xfrm>
              <a:off x="10158412" y="7110865"/>
              <a:ext cx="3141304" cy="504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1" name="Form"/>
            <p:cNvSpPr/>
            <p:nvPr/>
          </p:nvSpPr>
          <p:spPr>
            <a:xfrm>
              <a:off x="10158412" y="7656965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2" name="Form"/>
            <p:cNvSpPr/>
            <p:nvPr/>
          </p:nvSpPr>
          <p:spPr>
            <a:xfrm>
              <a:off x="10158412" y="7930015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3" name="Form"/>
            <p:cNvSpPr/>
            <p:nvPr/>
          </p:nvSpPr>
          <p:spPr>
            <a:xfrm>
              <a:off x="10158412" y="8203065"/>
              <a:ext cx="3141304" cy="504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4" name="Form"/>
            <p:cNvSpPr/>
            <p:nvPr/>
          </p:nvSpPr>
          <p:spPr>
            <a:xfrm>
              <a:off x="10158412" y="8749165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5" name="Form"/>
            <p:cNvSpPr/>
            <p:nvPr/>
          </p:nvSpPr>
          <p:spPr>
            <a:xfrm>
              <a:off x="10158412" y="9022215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6" name="Form"/>
            <p:cNvSpPr/>
            <p:nvPr/>
          </p:nvSpPr>
          <p:spPr>
            <a:xfrm>
              <a:off x="10158412" y="9295265"/>
              <a:ext cx="3141304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7" name="Form"/>
            <p:cNvSpPr/>
            <p:nvPr/>
          </p:nvSpPr>
          <p:spPr>
            <a:xfrm>
              <a:off x="10158412" y="9569902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8" name="Form"/>
            <p:cNvSpPr/>
            <p:nvPr/>
          </p:nvSpPr>
          <p:spPr>
            <a:xfrm>
              <a:off x="10158412" y="9842952"/>
              <a:ext cx="3141304" cy="504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9" name="Form"/>
            <p:cNvSpPr/>
            <p:nvPr/>
          </p:nvSpPr>
          <p:spPr>
            <a:xfrm>
              <a:off x="10158412" y="10389052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0" name="Form"/>
            <p:cNvSpPr/>
            <p:nvPr/>
          </p:nvSpPr>
          <p:spPr>
            <a:xfrm>
              <a:off x="10158412" y="10662102"/>
              <a:ext cx="3141304" cy="504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1" name="Form"/>
            <p:cNvSpPr/>
            <p:nvPr/>
          </p:nvSpPr>
          <p:spPr>
            <a:xfrm>
              <a:off x="10158412" y="11208202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2" name="Form"/>
            <p:cNvSpPr/>
            <p:nvPr/>
          </p:nvSpPr>
          <p:spPr>
            <a:xfrm>
              <a:off x="10158412" y="11481252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3" name="Form"/>
            <p:cNvSpPr/>
            <p:nvPr/>
          </p:nvSpPr>
          <p:spPr>
            <a:xfrm>
              <a:off x="10158412" y="11754302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4" name="Form"/>
            <p:cNvSpPr/>
            <p:nvPr/>
          </p:nvSpPr>
          <p:spPr>
            <a:xfrm>
              <a:off x="10158412" y="12027352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5" name="Form"/>
            <p:cNvSpPr/>
            <p:nvPr/>
          </p:nvSpPr>
          <p:spPr>
            <a:xfrm>
              <a:off x="10158412" y="12300402"/>
              <a:ext cx="3141304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6" name="Form"/>
            <p:cNvSpPr/>
            <p:nvPr/>
          </p:nvSpPr>
          <p:spPr>
            <a:xfrm>
              <a:off x="2373312" y="8390"/>
              <a:ext cx="7762516" cy="483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16"/>
                  </a:moveTo>
                  <a:lnTo>
                    <a:pt x="0" y="21600"/>
                  </a:lnTo>
                  <a:cubicBezTo>
                    <a:pt x="11081" y="21600"/>
                    <a:pt x="10520" y="10333"/>
                    <a:pt x="21600" y="10333"/>
                  </a:cubicBezTo>
                  <a:lnTo>
                    <a:pt x="21600" y="0"/>
                  </a:lnTo>
                  <a:cubicBezTo>
                    <a:pt x="10520" y="0"/>
                    <a:pt x="11081" y="12216"/>
                    <a:pt x="0" y="12216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7" name="Form"/>
            <p:cNvSpPr/>
            <p:nvPr/>
          </p:nvSpPr>
          <p:spPr>
            <a:xfrm>
              <a:off x="2373312" y="281440"/>
              <a:ext cx="7762516" cy="420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91"/>
                  </a:moveTo>
                  <a:lnTo>
                    <a:pt x="0" y="21600"/>
                  </a:lnTo>
                  <a:cubicBezTo>
                    <a:pt x="11081" y="21600"/>
                    <a:pt x="10520" y="11883"/>
                    <a:pt x="21600" y="11883"/>
                  </a:cubicBezTo>
                  <a:lnTo>
                    <a:pt x="21600" y="0"/>
                  </a:lnTo>
                  <a:cubicBezTo>
                    <a:pt x="10520" y="0"/>
                    <a:pt x="11081" y="10791"/>
                    <a:pt x="0" y="10791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8" name="Form"/>
            <p:cNvSpPr/>
            <p:nvPr/>
          </p:nvSpPr>
          <p:spPr>
            <a:xfrm>
              <a:off x="2373312" y="554490"/>
              <a:ext cx="7762516" cy="35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884"/>
                  </a:moveTo>
                  <a:lnTo>
                    <a:pt x="0" y="21600"/>
                  </a:lnTo>
                  <a:cubicBezTo>
                    <a:pt x="11081" y="21600"/>
                    <a:pt x="10520" y="13979"/>
                    <a:pt x="21600" y="13979"/>
                  </a:cubicBezTo>
                  <a:lnTo>
                    <a:pt x="21600" y="0"/>
                  </a:lnTo>
                  <a:cubicBezTo>
                    <a:pt x="10520" y="0"/>
                    <a:pt x="11081" y="8884"/>
                    <a:pt x="0" y="8884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9" name="Form"/>
            <p:cNvSpPr/>
            <p:nvPr/>
          </p:nvSpPr>
          <p:spPr>
            <a:xfrm>
              <a:off x="2373312" y="827540"/>
              <a:ext cx="7762516" cy="294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179"/>
                  </a:moveTo>
                  <a:lnTo>
                    <a:pt x="0" y="21600"/>
                  </a:lnTo>
                  <a:cubicBezTo>
                    <a:pt x="11081" y="21600"/>
                    <a:pt x="10520" y="16953"/>
                    <a:pt x="21600" y="16953"/>
                  </a:cubicBezTo>
                  <a:lnTo>
                    <a:pt x="21600" y="0"/>
                  </a:lnTo>
                  <a:cubicBezTo>
                    <a:pt x="10520" y="0"/>
                    <a:pt x="11081" y="6179"/>
                    <a:pt x="0" y="6179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0" name="Form"/>
            <p:cNvSpPr/>
            <p:nvPr/>
          </p:nvSpPr>
          <p:spPr>
            <a:xfrm>
              <a:off x="2373312" y="1100590"/>
              <a:ext cx="7762516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85"/>
                  </a:moveTo>
                  <a:lnTo>
                    <a:pt x="0" y="21600"/>
                  </a:lnTo>
                  <a:cubicBezTo>
                    <a:pt x="11081" y="21600"/>
                    <a:pt x="10520" y="21600"/>
                    <a:pt x="21600" y="21600"/>
                  </a:cubicBezTo>
                  <a:lnTo>
                    <a:pt x="21600" y="0"/>
                  </a:lnTo>
                  <a:cubicBezTo>
                    <a:pt x="10520" y="0"/>
                    <a:pt x="11081" y="1985"/>
                    <a:pt x="0" y="1985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1" name="Form"/>
            <p:cNvSpPr/>
            <p:nvPr/>
          </p:nvSpPr>
          <p:spPr>
            <a:xfrm>
              <a:off x="2373312" y="1332365"/>
              <a:ext cx="7762516" cy="272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6620"/>
                  </a:lnTo>
                  <a:cubicBezTo>
                    <a:pt x="11081" y="16620"/>
                    <a:pt x="10520" y="21600"/>
                    <a:pt x="21600" y="21600"/>
                  </a:cubicBezTo>
                  <a:lnTo>
                    <a:pt x="21600" y="3330"/>
                  </a:lnTo>
                  <a:cubicBezTo>
                    <a:pt x="10520" y="3330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2" name="Form"/>
            <p:cNvSpPr/>
            <p:nvPr/>
          </p:nvSpPr>
          <p:spPr>
            <a:xfrm>
              <a:off x="2373312" y="1541915"/>
              <a:ext cx="7762516" cy="336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3506"/>
                  </a:lnTo>
                  <a:cubicBezTo>
                    <a:pt x="11081" y="13506"/>
                    <a:pt x="10520" y="21600"/>
                    <a:pt x="21600" y="21600"/>
                  </a:cubicBezTo>
                  <a:lnTo>
                    <a:pt x="21600" y="6753"/>
                  </a:lnTo>
                  <a:cubicBezTo>
                    <a:pt x="10520" y="6753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3" name="Form"/>
            <p:cNvSpPr/>
            <p:nvPr/>
          </p:nvSpPr>
          <p:spPr>
            <a:xfrm>
              <a:off x="2373312" y="1753053"/>
              <a:ext cx="7762516" cy="399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1355"/>
                  </a:lnTo>
                  <a:cubicBezTo>
                    <a:pt x="11081" y="11355"/>
                    <a:pt x="10520" y="21600"/>
                    <a:pt x="21600" y="21600"/>
                  </a:cubicBezTo>
                  <a:lnTo>
                    <a:pt x="21600" y="9096"/>
                  </a:lnTo>
                  <a:cubicBezTo>
                    <a:pt x="10520" y="9096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4" name="Form"/>
            <p:cNvSpPr/>
            <p:nvPr/>
          </p:nvSpPr>
          <p:spPr>
            <a:xfrm>
              <a:off x="2373312" y="1962603"/>
              <a:ext cx="7762516" cy="461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9824"/>
                  </a:lnTo>
                  <a:cubicBezTo>
                    <a:pt x="11081" y="9824"/>
                    <a:pt x="10520" y="21600"/>
                    <a:pt x="21600" y="21600"/>
                  </a:cubicBezTo>
                  <a:lnTo>
                    <a:pt x="21600" y="10800"/>
                  </a:lnTo>
                  <a:cubicBezTo>
                    <a:pt x="10520" y="10800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5" name="Form"/>
            <p:cNvSpPr/>
            <p:nvPr/>
          </p:nvSpPr>
          <p:spPr>
            <a:xfrm>
              <a:off x="2373312" y="2172153"/>
              <a:ext cx="7762516" cy="525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8646"/>
                  </a:lnTo>
                  <a:cubicBezTo>
                    <a:pt x="11081" y="8646"/>
                    <a:pt x="10520" y="21600"/>
                    <a:pt x="21600" y="21600"/>
                  </a:cubicBezTo>
                  <a:lnTo>
                    <a:pt x="21600" y="12095"/>
                  </a:lnTo>
                  <a:cubicBezTo>
                    <a:pt x="10520" y="12095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6" name="Form"/>
            <p:cNvSpPr/>
            <p:nvPr/>
          </p:nvSpPr>
          <p:spPr>
            <a:xfrm>
              <a:off x="2373312" y="2383290"/>
              <a:ext cx="7762516" cy="588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7707"/>
                  </a:lnTo>
                  <a:cubicBezTo>
                    <a:pt x="11081" y="7707"/>
                    <a:pt x="10520" y="21600"/>
                    <a:pt x="21600" y="21600"/>
                  </a:cubicBezTo>
                  <a:lnTo>
                    <a:pt x="21600" y="13113"/>
                  </a:lnTo>
                  <a:cubicBezTo>
                    <a:pt x="10520" y="13113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7" name="Form"/>
            <p:cNvSpPr/>
            <p:nvPr/>
          </p:nvSpPr>
          <p:spPr>
            <a:xfrm>
              <a:off x="2373312" y="2592840"/>
              <a:ext cx="7762516" cy="652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6969"/>
                  </a:lnTo>
                  <a:cubicBezTo>
                    <a:pt x="11081" y="6969"/>
                    <a:pt x="10520" y="21600"/>
                    <a:pt x="21600" y="21600"/>
                  </a:cubicBezTo>
                  <a:lnTo>
                    <a:pt x="21600" y="13939"/>
                  </a:lnTo>
                  <a:cubicBezTo>
                    <a:pt x="10520" y="13939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8" name="Form"/>
            <p:cNvSpPr/>
            <p:nvPr/>
          </p:nvSpPr>
          <p:spPr>
            <a:xfrm>
              <a:off x="2373312" y="2803978"/>
              <a:ext cx="7762516" cy="71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6355"/>
                  </a:lnTo>
                  <a:cubicBezTo>
                    <a:pt x="11081" y="6355"/>
                    <a:pt x="10520" y="21600"/>
                    <a:pt x="21600" y="21600"/>
                  </a:cubicBezTo>
                  <a:lnTo>
                    <a:pt x="21600" y="14614"/>
                  </a:lnTo>
                  <a:cubicBezTo>
                    <a:pt x="10520" y="14614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9" name="Form"/>
            <p:cNvSpPr/>
            <p:nvPr/>
          </p:nvSpPr>
          <p:spPr>
            <a:xfrm>
              <a:off x="2373312" y="3013528"/>
              <a:ext cx="7762516" cy="777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5840"/>
                  </a:lnTo>
                  <a:cubicBezTo>
                    <a:pt x="11081" y="5840"/>
                    <a:pt x="10520" y="21600"/>
                    <a:pt x="21600" y="21600"/>
                  </a:cubicBezTo>
                  <a:lnTo>
                    <a:pt x="21600" y="15170"/>
                  </a:lnTo>
                  <a:cubicBezTo>
                    <a:pt x="10520" y="15170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0" name="Form"/>
            <p:cNvSpPr/>
            <p:nvPr/>
          </p:nvSpPr>
          <p:spPr>
            <a:xfrm>
              <a:off x="2373312" y="3223078"/>
              <a:ext cx="7762516" cy="841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5395"/>
                  </a:lnTo>
                  <a:cubicBezTo>
                    <a:pt x="11081" y="5395"/>
                    <a:pt x="10520" y="21600"/>
                    <a:pt x="21600" y="21600"/>
                  </a:cubicBezTo>
                  <a:lnTo>
                    <a:pt x="21600" y="15659"/>
                  </a:lnTo>
                  <a:cubicBezTo>
                    <a:pt x="10520" y="15659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1" name="Form"/>
            <p:cNvSpPr/>
            <p:nvPr/>
          </p:nvSpPr>
          <p:spPr>
            <a:xfrm>
              <a:off x="2373312" y="3434215"/>
              <a:ext cx="7762516" cy="90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5026"/>
                  </a:lnTo>
                  <a:cubicBezTo>
                    <a:pt x="11081" y="5026"/>
                    <a:pt x="10520" y="21600"/>
                    <a:pt x="21600" y="21600"/>
                  </a:cubicBezTo>
                  <a:lnTo>
                    <a:pt x="21600" y="16075"/>
                  </a:lnTo>
                  <a:cubicBezTo>
                    <a:pt x="10520" y="16075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2" name="Form"/>
            <p:cNvSpPr/>
            <p:nvPr/>
          </p:nvSpPr>
          <p:spPr>
            <a:xfrm>
              <a:off x="2373312" y="3643765"/>
              <a:ext cx="7762516" cy="966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4698"/>
                  </a:lnTo>
                  <a:cubicBezTo>
                    <a:pt x="11081" y="4698"/>
                    <a:pt x="10520" y="21600"/>
                    <a:pt x="21600" y="21600"/>
                  </a:cubicBezTo>
                  <a:lnTo>
                    <a:pt x="21600" y="16435"/>
                  </a:lnTo>
                  <a:cubicBezTo>
                    <a:pt x="10520" y="16435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3" name="Form"/>
            <p:cNvSpPr/>
            <p:nvPr/>
          </p:nvSpPr>
          <p:spPr>
            <a:xfrm>
              <a:off x="2373312" y="3854903"/>
              <a:ext cx="7762516" cy="1029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4403"/>
                  </a:lnTo>
                  <a:cubicBezTo>
                    <a:pt x="11081" y="4403"/>
                    <a:pt x="10520" y="21600"/>
                    <a:pt x="21600" y="21600"/>
                  </a:cubicBezTo>
                  <a:lnTo>
                    <a:pt x="21600" y="16751"/>
                  </a:lnTo>
                  <a:cubicBezTo>
                    <a:pt x="10520" y="16751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4" name="Form"/>
            <p:cNvSpPr/>
            <p:nvPr/>
          </p:nvSpPr>
          <p:spPr>
            <a:xfrm>
              <a:off x="2373312" y="4064453"/>
              <a:ext cx="7762516" cy="1114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4077"/>
                  </a:lnTo>
                  <a:cubicBezTo>
                    <a:pt x="11081" y="4077"/>
                    <a:pt x="10520" y="21600"/>
                    <a:pt x="21600" y="21600"/>
                  </a:cubicBezTo>
                  <a:lnTo>
                    <a:pt x="21600" y="16706"/>
                  </a:lnTo>
                  <a:cubicBezTo>
                    <a:pt x="10520" y="16706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5" name="Form"/>
            <p:cNvSpPr/>
            <p:nvPr/>
          </p:nvSpPr>
          <p:spPr>
            <a:xfrm>
              <a:off x="2373312" y="4274003"/>
              <a:ext cx="7762516" cy="1155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930"/>
                  </a:lnTo>
                  <a:cubicBezTo>
                    <a:pt x="11081" y="3930"/>
                    <a:pt x="10520" y="21600"/>
                    <a:pt x="21600" y="21600"/>
                  </a:cubicBezTo>
                  <a:lnTo>
                    <a:pt x="21600" y="17280"/>
                  </a:lnTo>
                  <a:cubicBezTo>
                    <a:pt x="10520" y="17280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6" name="Form"/>
            <p:cNvSpPr/>
            <p:nvPr/>
          </p:nvSpPr>
          <p:spPr>
            <a:xfrm>
              <a:off x="2373312" y="4485140"/>
              <a:ext cx="7762516" cy="1239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658"/>
                  </a:lnTo>
                  <a:cubicBezTo>
                    <a:pt x="11081" y="3658"/>
                    <a:pt x="10520" y="21600"/>
                    <a:pt x="21600" y="21600"/>
                  </a:cubicBezTo>
                  <a:lnTo>
                    <a:pt x="21600" y="17202"/>
                  </a:lnTo>
                  <a:cubicBezTo>
                    <a:pt x="10520" y="17202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7" name="Form"/>
            <p:cNvSpPr/>
            <p:nvPr/>
          </p:nvSpPr>
          <p:spPr>
            <a:xfrm>
              <a:off x="2373312" y="4694690"/>
              <a:ext cx="7762516" cy="1302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487"/>
                  </a:lnTo>
                  <a:cubicBezTo>
                    <a:pt x="11081" y="3487"/>
                    <a:pt x="10520" y="21600"/>
                    <a:pt x="21600" y="21600"/>
                  </a:cubicBezTo>
                  <a:lnTo>
                    <a:pt x="21600" y="17421"/>
                  </a:lnTo>
                  <a:cubicBezTo>
                    <a:pt x="10520" y="17421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8" name="Form"/>
            <p:cNvSpPr/>
            <p:nvPr/>
          </p:nvSpPr>
          <p:spPr>
            <a:xfrm>
              <a:off x="2373312" y="4904240"/>
              <a:ext cx="7762516" cy="1364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326"/>
                  </a:lnTo>
                  <a:cubicBezTo>
                    <a:pt x="11081" y="3326"/>
                    <a:pt x="10520" y="21600"/>
                    <a:pt x="21600" y="21600"/>
                  </a:cubicBezTo>
                  <a:lnTo>
                    <a:pt x="21600" y="17614"/>
                  </a:lnTo>
                  <a:cubicBezTo>
                    <a:pt x="10520" y="17614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9" name="Form"/>
            <p:cNvSpPr/>
            <p:nvPr/>
          </p:nvSpPr>
          <p:spPr>
            <a:xfrm>
              <a:off x="2373312" y="5115378"/>
              <a:ext cx="7762516" cy="1407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226"/>
                  </a:lnTo>
                  <a:cubicBezTo>
                    <a:pt x="11081" y="3226"/>
                    <a:pt x="10520" y="21600"/>
                    <a:pt x="21600" y="21600"/>
                  </a:cubicBezTo>
                  <a:lnTo>
                    <a:pt x="21600" y="18053"/>
                  </a:lnTo>
                  <a:cubicBezTo>
                    <a:pt x="10520" y="18053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0" name="Form"/>
            <p:cNvSpPr/>
            <p:nvPr/>
          </p:nvSpPr>
          <p:spPr>
            <a:xfrm>
              <a:off x="2373312" y="5324928"/>
              <a:ext cx="7762516" cy="1491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034"/>
                  </a:lnTo>
                  <a:cubicBezTo>
                    <a:pt x="11081" y="3034"/>
                    <a:pt x="10520" y="21600"/>
                    <a:pt x="21600" y="21600"/>
                  </a:cubicBezTo>
                  <a:lnTo>
                    <a:pt x="21600" y="17945"/>
                  </a:lnTo>
                  <a:cubicBezTo>
                    <a:pt x="10520" y="17945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1" name="Form"/>
            <p:cNvSpPr/>
            <p:nvPr/>
          </p:nvSpPr>
          <p:spPr>
            <a:xfrm>
              <a:off x="2373312" y="5534478"/>
              <a:ext cx="7762516" cy="180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513"/>
                  </a:lnTo>
                  <a:cubicBezTo>
                    <a:pt x="11081" y="2513"/>
                    <a:pt x="10520" y="21600"/>
                    <a:pt x="21600" y="21600"/>
                  </a:cubicBezTo>
                  <a:lnTo>
                    <a:pt x="21600" y="18838"/>
                  </a:lnTo>
                  <a:cubicBezTo>
                    <a:pt x="10520" y="18838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2" name="Form"/>
            <p:cNvSpPr/>
            <p:nvPr/>
          </p:nvSpPr>
          <p:spPr>
            <a:xfrm>
              <a:off x="2373312" y="5745615"/>
              <a:ext cx="7762516" cy="4328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49"/>
                  </a:lnTo>
                  <a:cubicBezTo>
                    <a:pt x="11081" y="1049"/>
                    <a:pt x="10520" y="21600"/>
                    <a:pt x="21600" y="21600"/>
                  </a:cubicBezTo>
                  <a:lnTo>
                    <a:pt x="21600" y="20447"/>
                  </a:lnTo>
                  <a:cubicBezTo>
                    <a:pt x="10520" y="20447"/>
                    <a:pt x="11081" y="0"/>
                    <a:pt x="0" y="0"/>
                  </a:cubicBezTo>
                </a:path>
              </a:pathLst>
            </a:custGeom>
            <a:solidFill>
              <a:srgbClr val="5B76B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3" name="Form"/>
            <p:cNvSpPr/>
            <p:nvPr/>
          </p:nvSpPr>
          <p:spPr>
            <a:xfrm>
              <a:off x="3495675" y="4904240"/>
              <a:ext cx="6640153" cy="189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202"/>
                  </a:moveTo>
                  <a:lnTo>
                    <a:pt x="0" y="21600"/>
                  </a:lnTo>
                  <a:cubicBezTo>
                    <a:pt x="11130" y="21600"/>
                    <a:pt x="10473" y="2883"/>
                    <a:pt x="21600" y="2883"/>
                  </a:cubicBezTo>
                  <a:lnTo>
                    <a:pt x="21600" y="0"/>
                  </a:lnTo>
                  <a:cubicBezTo>
                    <a:pt x="10473" y="0"/>
                    <a:pt x="11130" y="19202"/>
                    <a:pt x="0" y="19202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4" name="Form"/>
            <p:cNvSpPr/>
            <p:nvPr/>
          </p:nvSpPr>
          <p:spPr>
            <a:xfrm>
              <a:off x="3495675" y="5450340"/>
              <a:ext cx="6640153" cy="155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679"/>
                  </a:moveTo>
                  <a:lnTo>
                    <a:pt x="0" y="21600"/>
                  </a:lnTo>
                  <a:cubicBezTo>
                    <a:pt x="11130" y="21600"/>
                    <a:pt x="10473" y="3501"/>
                    <a:pt x="21600" y="3501"/>
                  </a:cubicBezTo>
                  <a:lnTo>
                    <a:pt x="21600" y="0"/>
                  </a:lnTo>
                  <a:cubicBezTo>
                    <a:pt x="10473" y="0"/>
                    <a:pt x="11130" y="18679"/>
                    <a:pt x="0" y="18679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5" name="Form"/>
            <p:cNvSpPr/>
            <p:nvPr/>
          </p:nvSpPr>
          <p:spPr>
            <a:xfrm>
              <a:off x="3495675" y="5723390"/>
              <a:ext cx="6640153" cy="1491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56"/>
                  </a:moveTo>
                  <a:lnTo>
                    <a:pt x="0" y="21600"/>
                  </a:lnTo>
                  <a:cubicBezTo>
                    <a:pt x="11130" y="21600"/>
                    <a:pt x="10473" y="3649"/>
                    <a:pt x="21600" y="3649"/>
                  </a:cubicBezTo>
                  <a:lnTo>
                    <a:pt x="21600" y="0"/>
                  </a:lnTo>
                  <a:cubicBezTo>
                    <a:pt x="10473" y="0"/>
                    <a:pt x="11130" y="18556"/>
                    <a:pt x="0" y="18556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6" name="Form"/>
            <p:cNvSpPr/>
            <p:nvPr/>
          </p:nvSpPr>
          <p:spPr>
            <a:xfrm>
              <a:off x="3495675" y="5996440"/>
              <a:ext cx="6640153" cy="1428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427"/>
                  </a:moveTo>
                  <a:lnTo>
                    <a:pt x="0" y="21600"/>
                  </a:lnTo>
                  <a:cubicBezTo>
                    <a:pt x="11130" y="21600"/>
                    <a:pt x="10473" y="3815"/>
                    <a:pt x="21600" y="3815"/>
                  </a:cubicBezTo>
                  <a:lnTo>
                    <a:pt x="21600" y="0"/>
                  </a:lnTo>
                  <a:cubicBezTo>
                    <a:pt x="10473" y="0"/>
                    <a:pt x="11130" y="18427"/>
                    <a:pt x="0" y="18427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7" name="Form"/>
            <p:cNvSpPr/>
            <p:nvPr/>
          </p:nvSpPr>
          <p:spPr>
            <a:xfrm>
              <a:off x="3495675" y="6542540"/>
              <a:ext cx="6640153" cy="109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7444"/>
                  </a:moveTo>
                  <a:lnTo>
                    <a:pt x="0" y="21600"/>
                  </a:lnTo>
                  <a:cubicBezTo>
                    <a:pt x="11130" y="21600"/>
                    <a:pt x="10473" y="4982"/>
                    <a:pt x="21600" y="4982"/>
                  </a:cubicBezTo>
                  <a:lnTo>
                    <a:pt x="21600" y="0"/>
                  </a:lnTo>
                  <a:cubicBezTo>
                    <a:pt x="10473" y="0"/>
                    <a:pt x="11130" y="17444"/>
                    <a:pt x="0" y="17444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8" name="Form"/>
            <p:cNvSpPr/>
            <p:nvPr/>
          </p:nvSpPr>
          <p:spPr>
            <a:xfrm>
              <a:off x="3495675" y="6837815"/>
              <a:ext cx="6640153" cy="100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7098"/>
                  </a:moveTo>
                  <a:lnTo>
                    <a:pt x="0" y="21600"/>
                  </a:lnTo>
                  <a:cubicBezTo>
                    <a:pt x="11130" y="21600"/>
                    <a:pt x="10473" y="4949"/>
                    <a:pt x="21600" y="4949"/>
                  </a:cubicBezTo>
                  <a:lnTo>
                    <a:pt x="21600" y="0"/>
                  </a:lnTo>
                  <a:cubicBezTo>
                    <a:pt x="10473" y="0"/>
                    <a:pt x="11130" y="17098"/>
                    <a:pt x="0" y="17098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9" name="Form"/>
            <p:cNvSpPr/>
            <p:nvPr/>
          </p:nvSpPr>
          <p:spPr>
            <a:xfrm>
              <a:off x="3495675" y="7383915"/>
              <a:ext cx="6640153" cy="67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847"/>
                  </a:moveTo>
                  <a:lnTo>
                    <a:pt x="0" y="21600"/>
                  </a:lnTo>
                  <a:cubicBezTo>
                    <a:pt x="11130" y="21600"/>
                    <a:pt x="10473" y="7424"/>
                    <a:pt x="21600" y="7424"/>
                  </a:cubicBezTo>
                  <a:lnTo>
                    <a:pt x="21600" y="0"/>
                  </a:lnTo>
                  <a:cubicBezTo>
                    <a:pt x="10473" y="0"/>
                    <a:pt x="11130" y="14847"/>
                    <a:pt x="0" y="14847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0" name="Form"/>
            <p:cNvSpPr/>
            <p:nvPr/>
          </p:nvSpPr>
          <p:spPr>
            <a:xfrm>
              <a:off x="3495675" y="7656965"/>
              <a:ext cx="6640153" cy="609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157"/>
                  </a:moveTo>
                  <a:lnTo>
                    <a:pt x="0" y="21600"/>
                  </a:lnTo>
                  <a:cubicBezTo>
                    <a:pt x="11130" y="21600"/>
                    <a:pt x="10473" y="8196"/>
                    <a:pt x="21600" y="8196"/>
                  </a:cubicBezTo>
                  <a:lnTo>
                    <a:pt x="21600" y="0"/>
                  </a:lnTo>
                  <a:cubicBezTo>
                    <a:pt x="10473" y="0"/>
                    <a:pt x="11130" y="14157"/>
                    <a:pt x="0" y="14157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1" name="Form"/>
            <p:cNvSpPr/>
            <p:nvPr/>
          </p:nvSpPr>
          <p:spPr>
            <a:xfrm>
              <a:off x="3495675" y="7930015"/>
              <a:ext cx="6640153" cy="54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290"/>
                  </a:moveTo>
                  <a:lnTo>
                    <a:pt x="0" y="21600"/>
                  </a:lnTo>
                  <a:cubicBezTo>
                    <a:pt x="11130" y="21600"/>
                    <a:pt x="10473" y="9135"/>
                    <a:pt x="21600" y="9135"/>
                  </a:cubicBezTo>
                  <a:lnTo>
                    <a:pt x="21600" y="0"/>
                  </a:lnTo>
                  <a:cubicBezTo>
                    <a:pt x="10473" y="0"/>
                    <a:pt x="11130" y="13290"/>
                    <a:pt x="0" y="13290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2" name="Form"/>
            <p:cNvSpPr/>
            <p:nvPr/>
          </p:nvSpPr>
          <p:spPr>
            <a:xfrm>
              <a:off x="3495675" y="8203065"/>
              <a:ext cx="6640153" cy="483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07"/>
                  </a:moveTo>
                  <a:lnTo>
                    <a:pt x="0" y="21600"/>
                  </a:lnTo>
                  <a:cubicBezTo>
                    <a:pt x="11130" y="21600"/>
                    <a:pt x="10473" y="10326"/>
                    <a:pt x="21600" y="10326"/>
                  </a:cubicBezTo>
                  <a:lnTo>
                    <a:pt x="21600" y="0"/>
                  </a:lnTo>
                  <a:cubicBezTo>
                    <a:pt x="10473" y="0"/>
                    <a:pt x="11130" y="12207"/>
                    <a:pt x="0" y="12207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3" name="Form"/>
            <p:cNvSpPr/>
            <p:nvPr/>
          </p:nvSpPr>
          <p:spPr>
            <a:xfrm>
              <a:off x="3495675" y="8476115"/>
              <a:ext cx="6640153" cy="420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9"/>
                  </a:moveTo>
                  <a:lnTo>
                    <a:pt x="0" y="21600"/>
                  </a:lnTo>
                  <a:cubicBezTo>
                    <a:pt x="11130" y="21600"/>
                    <a:pt x="10473" y="11883"/>
                    <a:pt x="21600" y="11883"/>
                  </a:cubicBezTo>
                  <a:lnTo>
                    <a:pt x="21600" y="0"/>
                  </a:lnTo>
                  <a:cubicBezTo>
                    <a:pt x="10473" y="0"/>
                    <a:pt x="11130" y="10809"/>
                    <a:pt x="0" y="10809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4" name="Form"/>
            <p:cNvSpPr/>
            <p:nvPr/>
          </p:nvSpPr>
          <p:spPr>
            <a:xfrm>
              <a:off x="3495675" y="8749165"/>
              <a:ext cx="6640153" cy="356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884"/>
                  </a:moveTo>
                  <a:lnTo>
                    <a:pt x="0" y="21600"/>
                  </a:lnTo>
                  <a:cubicBezTo>
                    <a:pt x="11130" y="21600"/>
                    <a:pt x="10473" y="13979"/>
                    <a:pt x="21600" y="13979"/>
                  </a:cubicBezTo>
                  <a:lnTo>
                    <a:pt x="21600" y="0"/>
                  </a:lnTo>
                  <a:cubicBezTo>
                    <a:pt x="10473" y="0"/>
                    <a:pt x="11130" y="8884"/>
                    <a:pt x="0" y="8884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5" name="Form"/>
            <p:cNvSpPr/>
            <p:nvPr/>
          </p:nvSpPr>
          <p:spPr>
            <a:xfrm>
              <a:off x="3495675" y="9022215"/>
              <a:ext cx="6640153" cy="293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160"/>
                  </a:moveTo>
                  <a:lnTo>
                    <a:pt x="0" y="21600"/>
                  </a:lnTo>
                  <a:cubicBezTo>
                    <a:pt x="11130" y="21600"/>
                    <a:pt x="10473" y="16973"/>
                    <a:pt x="21600" y="16973"/>
                  </a:cubicBezTo>
                  <a:lnTo>
                    <a:pt x="21600" y="0"/>
                  </a:lnTo>
                  <a:cubicBezTo>
                    <a:pt x="10473" y="0"/>
                    <a:pt x="11130" y="6160"/>
                    <a:pt x="0" y="6160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6" name="Form"/>
            <p:cNvSpPr/>
            <p:nvPr/>
          </p:nvSpPr>
          <p:spPr>
            <a:xfrm>
              <a:off x="3495675" y="9295265"/>
              <a:ext cx="6640153" cy="23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85"/>
                  </a:moveTo>
                  <a:lnTo>
                    <a:pt x="0" y="21600"/>
                  </a:lnTo>
                  <a:cubicBezTo>
                    <a:pt x="11130" y="21600"/>
                    <a:pt x="10473" y="21600"/>
                    <a:pt x="21600" y="21600"/>
                  </a:cubicBezTo>
                  <a:lnTo>
                    <a:pt x="21600" y="0"/>
                  </a:lnTo>
                  <a:cubicBezTo>
                    <a:pt x="10473" y="0"/>
                    <a:pt x="11130" y="1985"/>
                    <a:pt x="0" y="1985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7" name="Form"/>
            <p:cNvSpPr/>
            <p:nvPr/>
          </p:nvSpPr>
          <p:spPr>
            <a:xfrm>
              <a:off x="3495675" y="9527040"/>
              <a:ext cx="6640153" cy="272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6620"/>
                  </a:lnTo>
                  <a:cubicBezTo>
                    <a:pt x="11130" y="16620"/>
                    <a:pt x="10473" y="21600"/>
                    <a:pt x="21600" y="21600"/>
                  </a:cubicBezTo>
                  <a:lnTo>
                    <a:pt x="21600" y="3330"/>
                  </a:lnTo>
                  <a:cubicBezTo>
                    <a:pt x="10473" y="3330"/>
                    <a:pt x="11130" y="0"/>
                    <a:pt x="0" y="0"/>
                  </a:cubicBezTo>
                </a:path>
              </a:pathLst>
            </a:custGeom>
            <a:solidFill>
              <a:srgbClr val="26C3F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8" name="Form"/>
            <p:cNvSpPr/>
            <p:nvPr/>
          </p:nvSpPr>
          <p:spPr>
            <a:xfrm>
              <a:off x="4616450" y="10116002"/>
              <a:ext cx="5519378" cy="461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776"/>
                  </a:moveTo>
                  <a:lnTo>
                    <a:pt x="0" y="21600"/>
                  </a:lnTo>
                  <a:cubicBezTo>
                    <a:pt x="11195" y="21600"/>
                    <a:pt x="10405" y="10800"/>
                    <a:pt x="21600" y="10800"/>
                  </a:cubicBezTo>
                  <a:lnTo>
                    <a:pt x="21600" y="0"/>
                  </a:lnTo>
                  <a:cubicBezTo>
                    <a:pt x="10405" y="0"/>
                    <a:pt x="11195" y="11776"/>
                    <a:pt x="0" y="11776"/>
                  </a:cubicBezTo>
                </a:path>
              </a:pathLst>
            </a:custGeom>
            <a:solidFill>
              <a:srgbClr val="6A2C4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9" name="Form"/>
            <p:cNvSpPr/>
            <p:nvPr/>
          </p:nvSpPr>
          <p:spPr>
            <a:xfrm>
              <a:off x="4616450" y="10389052"/>
              <a:ext cx="5519378" cy="39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225"/>
                  </a:moveTo>
                  <a:lnTo>
                    <a:pt x="0" y="21600"/>
                  </a:lnTo>
                  <a:cubicBezTo>
                    <a:pt x="11195" y="21600"/>
                    <a:pt x="10405" y="12504"/>
                    <a:pt x="21600" y="12504"/>
                  </a:cubicBezTo>
                  <a:lnTo>
                    <a:pt x="21600" y="0"/>
                  </a:lnTo>
                  <a:cubicBezTo>
                    <a:pt x="10405" y="0"/>
                    <a:pt x="11195" y="10225"/>
                    <a:pt x="0" y="10225"/>
                  </a:cubicBezTo>
                </a:path>
              </a:pathLst>
            </a:custGeom>
            <a:solidFill>
              <a:srgbClr val="6A2C4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10" name="Form"/>
            <p:cNvSpPr/>
            <p:nvPr/>
          </p:nvSpPr>
          <p:spPr>
            <a:xfrm>
              <a:off x="4616450" y="10662102"/>
              <a:ext cx="5519378" cy="336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117"/>
                  </a:moveTo>
                  <a:lnTo>
                    <a:pt x="0" y="21600"/>
                  </a:lnTo>
                  <a:cubicBezTo>
                    <a:pt x="11195" y="21600"/>
                    <a:pt x="10405" y="14870"/>
                    <a:pt x="21600" y="14870"/>
                  </a:cubicBezTo>
                  <a:lnTo>
                    <a:pt x="21600" y="0"/>
                  </a:lnTo>
                  <a:cubicBezTo>
                    <a:pt x="10405" y="0"/>
                    <a:pt x="11195" y="8117"/>
                    <a:pt x="0" y="8117"/>
                  </a:cubicBezTo>
                </a:path>
              </a:pathLst>
            </a:custGeom>
            <a:solidFill>
              <a:srgbClr val="6A2C4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11" name="Form"/>
            <p:cNvSpPr/>
            <p:nvPr/>
          </p:nvSpPr>
          <p:spPr>
            <a:xfrm>
              <a:off x="4616450" y="10935152"/>
              <a:ext cx="5519378" cy="272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980"/>
                  </a:moveTo>
                  <a:lnTo>
                    <a:pt x="0" y="21600"/>
                  </a:lnTo>
                  <a:cubicBezTo>
                    <a:pt x="11195" y="21600"/>
                    <a:pt x="10405" y="18270"/>
                    <a:pt x="21600" y="18270"/>
                  </a:cubicBezTo>
                  <a:lnTo>
                    <a:pt x="21600" y="0"/>
                  </a:lnTo>
                  <a:cubicBezTo>
                    <a:pt x="10405" y="0"/>
                    <a:pt x="11195" y="4980"/>
                    <a:pt x="0" y="4980"/>
                  </a:cubicBezTo>
                </a:path>
              </a:pathLst>
            </a:custGeom>
            <a:solidFill>
              <a:srgbClr val="6A2C4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12" name="Form"/>
            <p:cNvSpPr/>
            <p:nvPr/>
          </p:nvSpPr>
          <p:spPr>
            <a:xfrm>
              <a:off x="4616450" y="11208202"/>
              <a:ext cx="5519378" cy="23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649"/>
                  </a:lnTo>
                  <a:cubicBezTo>
                    <a:pt x="11195" y="19649"/>
                    <a:pt x="10405" y="21600"/>
                    <a:pt x="21600" y="21600"/>
                  </a:cubicBezTo>
                  <a:lnTo>
                    <a:pt x="21600" y="0"/>
                  </a:lnTo>
                  <a:cubicBezTo>
                    <a:pt x="10405" y="0"/>
                    <a:pt x="11195" y="0"/>
                    <a:pt x="0" y="0"/>
                  </a:cubicBezTo>
                </a:path>
              </a:pathLst>
            </a:custGeom>
            <a:solidFill>
              <a:srgbClr val="6A2C4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13" name="Form"/>
            <p:cNvSpPr/>
            <p:nvPr/>
          </p:nvSpPr>
          <p:spPr>
            <a:xfrm>
              <a:off x="4616450" y="11417752"/>
              <a:ext cx="5519378" cy="293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5413"/>
                  </a:lnTo>
                  <a:cubicBezTo>
                    <a:pt x="11195" y="15413"/>
                    <a:pt x="10405" y="21600"/>
                    <a:pt x="21600" y="21600"/>
                  </a:cubicBezTo>
                  <a:lnTo>
                    <a:pt x="21600" y="4627"/>
                  </a:lnTo>
                  <a:cubicBezTo>
                    <a:pt x="10405" y="4627"/>
                    <a:pt x="11195" y="0"/>
                    <a:pt x="0" y="0"/>
                  </a:cubicBezTo>
                </a:path>
              </a:pathLst>
            </a:custGeom>
            <a:solidFill>
              <a:srgbClr val="6A2C4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14" name="Form"/>
            <p:cNvSpPr/>
            <p:nvPr/>
          </p:nvSpPr>
          <p:spPr>
            <a:xfrm>
              <a:off x="4616450" y="11628890"/>
              <a:ext cx="5519378" cy="35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2703"/>
                  </a:lnTo>
                  <a:cubicBezTo>
                    <a:pt x="11195" y="12703"/>
                    <a:pt x="10405" y="21600"/>
                    <a:pt x="21600" y="21600"/>
                  </a:cubicBezTo>
                  <a:lnTo>
                    <a:pt x="21600" y="7635"/>
                  </a:lnTo>
                  <a:cubicBezTo>
                    <a:pt x="10405" y="7635"/>
                    <a:pt x="11195" y="0"/>
                    <a:pt x="0" y="0"/>
                  </a:cubicBezTo>
                </a:path>
              </a:pathLst>
            </a:custGeom>
            <a:solidFill>
              <a:srgbClr val="6A2C4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15" name="Form"/>
            <p:cNvSpPr/>
            <p:nvPr/>
          </p:nvSpPr>
          <p:spPr>
            <a:xfrm>
              <a:off x="4616450" y="11838440"/>
              <a:ext cx="5519378" cy="420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00"/>
                  </a:lnTo>
                  <a:cubicBezTo>
                    <a:pt x="11195" y="10800"/>
                    <a:pt x="10405" y="21600"/>
                    <a:pt x="21600" y="21600"/>
                  </a:cubicBezTo>
                  <a:lnTo>
                    <a:pt x="21600" y="9709"/>
                  </a:lnTo>
                  <a:cubicBezTo>
                    <a:pt x="10405" y="9709"/>
                    <a:pt x="11195" y="0"/>
                    <a:pt x="0" y="0"/>
                  </a:cubicBezTo>
                </a:path>
              </a:pathLst>
            </a:custGeom>
            <a:solidFill>
              <a:srgbClr val="6A2C4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16" name="Form"/>
            <p:cNvSpPr/>
            <p:nvPr/>
          </p:nvSpPr>
          <p:spPr>
            <a:xfrm>
              <a:off x="4616450" y="12049577"/>
              <a:ext cx="5519378" cy="483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9400"/>
                  </a:lnTo>
                  <a:cubicBezTo>
                    <a:pt x="11195" y="9400"/>
                    <a:pt x="10405" y="21600"/>
                    <a:pt x="21600" y="21600"/>
                  </a:cubicBezTo>
                  <a:lnTo>
                    <a:pt x="21600" y="11267"/>
                  </a:lnTo>
                  <a:cubicBezTo>
                    <a:pt x="10405" y="11267"/>
                    <a:pt x="11195" y="0"/>
                    <a:pt x="0" y="0"/>
                  </a:cubicBezTo>
                </a:path>
              </a:pathLst>
            </a:custGeom>
            <a:solidFill>
              <a:srgbClr val="6A2C4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17" name="ABS-CBN"/>
            <p:cNvSpPr txBox="1"/>
            <p:nvPr/>
          </p:nvSpPr>
          <p:spPr>
            <a:xfrm>
              <a:off x="10248900" y="0"/>
              <a:ext cx="2517775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ABS-CBN</a:t>
              </a:r>
            </a:p>
          </p:txBody>
        </p:sp>
        <p:sp>
          <p:nvSpPr>
            <p:cNvPr id="1118" name="BBC"/>
            <p:cNvSpPr txBox="1"/>
            <p:nvPr/>
          </p:nvSpPr>
          <p:spPr>
            <a:xfrm>
              <a:off x="10248900" y="547687"/>
              <a:ext cx="1924946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BBC</a:t>
              </a:r>
            </a:p>
          </p:txBody>
        </p:sp>
        <p:sp>
          <p:nvSpPr>
            <p:cNvPr id="1119" name="Buzzfeed"/>
            <p:cNvSpPr txBox="1"/>
            <p:nvPr/>
          </p:nvSpPr>
          <p:spPr>
            <a:xfrm>
              <a:off x="10248900" y="1093787"/>
              <a:ext cx="1617618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Buzzfeed</a:t>
              </a:r>
            </a:p>
          </p:txBody>
        </p:sp>
        <p:sp>
          <p:nvSpPr>
            <p:cNvPr id="1120" name="CBC"/>
            <p:cNvSpPr txBox="1"/>
            <p:nvPr/>
          </p:nvSpPr>
          <p:spPr>
            <a:xfrm>
              <a:off x="10248900" y="1366837"/>
              <a:ext cx="1339057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CBC</a:t>
              </a:r>
            </a:p>
          </p:txBody>
        </p:sp>
        <p:sp>
          <p:nvSpPr>
            <p:cNvPr id="1121" name="CNET"/>
            <p:cNvSpPr txBox="1"/>
            <p:nvPr/>
          </p:nvSpPr>
          <p:spPr>
            <a:xfrm>
              <a:off x="10248900" y="1639887"/>
              <a:ext cx="1258888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CNET</a:t>
              </a:r>
            </a:p>
          </p:txBody>
        </p:sp>
        <p:sp>
          <p:nvSpPr>
            <p:cNvPr id="1122" name="Engadget"/>
            <p:cNvSpPr txBox="1"/>
            <p:nvPr/>
          </p:nvSpPr>
          <p:spPr>
            <a:xfrm>
              <a:off x="10248900" y="1912937"/>
              <a:ext cx="2068668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Engadget</a:t>
              </a:r>
            </a:p>
          </p:txBody>
        </p:sp>
        <p:sp>
          <p:nvSpPr>
            <p:cNvPr id="1123" name="Financial Times"/>
            <p:cNvSpPr txBox="1"/>
            <p:nvPr/>
          </p:nvSpPr>
          <p:spPr>
            <a:xfrm>
              <a:off x="10248900" y="2322512"/>
              <a:ext cx="2134184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Financial Times</a:t>
              </a:r>
            </a:p>
          </p:txBody>
        </p:sp>
        <p:sp>
          <p:nvSpPr>
            <p:cNvPr id="1124" name="IEEE SPECTRUM"/>
            <p:cNvSpPr txBox="1"/>
            <p:nvPr/>
          </p:nvSpPr>
          <p:spPr>
            <a:xfrm>
              <a:off x="10248900" y="2732087"/>
              <a:ext cx="2574822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IEEE SPECTRUM</a:t>
              </a:r>
            </a:p>
          </p:txBody>
        </p:sp>
        <p:sp>
          <p:nvSpPr>
            <p:cNvPr id="1125" name="Independent"/>
            <p:cNvSpPr txBox="1"/>
            <p:nvPr/>
          </p:nvSpPr>
          <p:spPr>
            <a:xfrm>
              <a:off x="10248900" y="3005137"/>
              <a:ext cx="2511141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Independent</a:t>
              </a:r>
            </a:p>
          </p:txBody>
        </p:sp>
        <p:sp>
          <p:nvSpPr>
            <p:cNvPr id="1126" name="NPR"/>
            <p:cNvSpPr txBox="1"/>
            <p:nvPr/>
          </p:nvSpPr>
          <p:spPr>
            <a:xfrm>
              <a:off x="10248900" y="3278187"/>
              <a:ext cx="1922931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NPR</a:t>
              </a:r>
            </a:p>
          </p:txBody>
        </p:sp>
        <p:sp>
          <p:nvSpPr>
            <p:cNvPr id="1127" name="NewScientist"/>
            <p:cNvSpPr txBox="1"/>
            <p:nvPr/>
          </p:nvSpPr>
          <p:spPr>
            <a:xfrm>
              <a:off x="10248900" y="3552825"/>
              <a:ext cx="1982548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NewScientist</a:t>
              </a:r>
            </a:p>
          </p:txBody>
        </p:sp>
        <p:sp>
          <p:nvSpPr>
            <p:cNvPr id="1128" name="The Atlantic"/>
            <p:cNvSpPr txBox="1"/>
            <p:nvPr/>
          </p:nvSpPr>
          <p:spPr>
            <a:xfrm>
              <a:off x="10248900" y="3825875"/>
              <a:ext cx="2245641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The Atlantic</a:t>
              </a:r>
            </a:p>
          </p:txBody>
        </p:sp>
        <p:sp>
          <p:nvSpPr>
            <p:cNvPr id="1129" name="The Telegraph"/>
            <p:cNvSpPr txBox="1"/>
            <p:nvPr/>
          </p:nvSpPr>
          <p:spPr>
            <a:xfrm>
              <a:off x="10248900" y="4098925"/>
              <a:ext cx="2158569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The Telegraph</a:t>
              </a:r>
            </a:p>
          </p:txBody>
        </p:sp>
        <p:sp>
          <p:nvSpPr>
            <p:cNvPr id="1130" name="The New York Times"/>
            <p:cNvSpPr txBox="1"/>
            <p:nvPr/>
          </p:nvSpPr>
          <p:spPr>
            <a:xfrm>
              <a:off x="10248900" y="4645025"/>
              <a:ext cx="2486710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The New York Times</a:t>
              </a:r>
            </a:p>
          </p:txBody>
        </p:sp>
        <p:sp>
          <p:nvSpPr>
            <p:cNvPr id="1131" name="The Washington Post"/>
            <p:cNvSpPr txBox="1"/>
            <p:nvPr/>
          </p:nvSpPr>
          <p:spPr>
            <a:xfrm>
              <a:off x="10248900" y="5327650"/>
              <a:ext cx="2616509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The Washington Post</a:t>
              </a:r>
            </a:p>
          </p:txBody>
        </p:sp>
        <p:sp>
          <p:nvSpPr>
            <p:cNvPr id="1132" name="Forbes"/>
            <p:cNvSpPr txBox="1"/>
            <p:nvPr/>
          </p:nvSpPr>
          <p:spPr>
            <a:xfrm>
              <a:off x="10248900" y="5737225"/>
              <a:ext cx="2421269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Forbes</a:t>
              </a:r>
            </a:p>
          </p:txBody>
        </p:sp>
        <p:sp>
          <p:nvSpPr>
            <p:cNvPr id="1133" name="MOTHERBOARD"/>
            <p:cNvSpPr txBox="1"/>
            <p:nvPr/>
          </p:nvSpPr>
          <p:spPr>
            <a:xfrm>
              <a:off x="10248900" y="6010275"/>
              <a:ext cx="2416223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MOTHERBOARD</a:t>
              </a:r>
            </a:p>
          </p:txBody>
        </p:sp>
        <p:sp>
          <p:nvSpPr>
            <p:cNvPr id="1134" name="PHYS.ORG"/>
            <p:cNvSpPr txBox="1"/>
            <p:nvPr/>
          </p:nvSpPr>
          <p:spPr>
            <a:xfrm>
              <a:off x="10248900" y="6556375"/>
              <a:ext cx="2399214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PHYS.ORG</a:t>
              </a:r>
            </a:p>
          </p:txBody>
        </p:sp>
        <p:sp>
          <p:nvSpPr>
            <p:cNvPr id="1135" name="WIRED"/>
            <p:cNvSpPr txBox="1"/>
            <p:nvPr/>
          </p:nvSpPr>
          <p:spPr>
            <a:xfrm>
              <a:off x="10248900" y="7239000"/>
              <a:ext cx="1814637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WIRED</a:t>
              </a:r>
            </a:p>
          </p:txBody>
        </p:sp>
        <p:sp>
          <p:nvSpPr>
            <p:cNvPr id="1136" name="CNBC"/>
            <p:cNvSpPr txBox="1"/>
            <p:nvPr/>
          </p:nvSpPr>
          <p:spPr>
            <a:xfrm>
              <a:off x="10248900" y="7648575"/>
              <a:ext cx="1345072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CNBC</a:t>
              </a:r>
            </a:p>
          </p:txBody>
        </p:sp>
        <p:sp>
          <p:nvSpPr>
            <p:cNvPr id="1137" name="Fast Company"/>
            <p:cNvSpPr txBox="1"/>
            <p:nvPr/>
          </p:nvSpPr>
          <p:spPr>
            <a:xfrm>
              <a:off x="10248900" y="7923212"/>
              <a:ext cx="1935235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Fast Company</a:t>
              </a:r>
            </a:p>
          </p:txBody>
        </p:sp>
        <p:sp>
          <p:nvSpPr>
            <p:cNvPr id="1138" name="MIT Technology Review"/>
            <p:cNvSpPr txBox="1"/>
            <p:nvPr/>
          </p:nvSpPr>
          <p:spPr>
            <a:xfrm>
              <a:off x="10248900" y="8332787"/>
              <a:ext cx="2706135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  <a:tab pos="21717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MIT Technology Review</a:t>
              </a:r>
            </a:p>
          </p:txBody>
        </p:sp>
        <p:sp>
          <p:nvSpPr>
            <p:cNvPr id="1139" name="Pew Research Center"/>
            <p:cNvSpPr txBox="1"/>
            <p:nvPr/>
          </p:nvSpPr>
          <p:spPr>
            <a:xfrm>
              <a:off x="10248900" y="8742362"/>
              <a:ext cx="2585554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Pew Research Center</a:t>
              </a:r>
            </a:p>
          </p:txBody>
        </p:sp>
        <p:sp>
          <p:nvSpPr>
            <p:cNvPr id="1140" name="The Conversation"/>
            <p:cNvSpPr txBox="1"/>
            <p:nvPr/>
          </p:nvSpPr>
          <p:spPr>
            <a:xfrm>
              <a:off x="10248900" y="9015412"/>
              <a:ext cx="2245979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The Conversation</a:t>
              </a:r>
            </a:p>
          </p:txBody>
        </p:sp>
        <p:sp>
          <p:nvSpPr>
            <p:cNvPr id="1141" name="The Sun"/>
            <p:cNvSpPr txBox="1"/>
            <p:nvPr/>
          </p:nvSpPr>
          <p:spPr>
            <a:xfrm>
              <a:off x="10248900" y="9288462"/>
              <a:ext cx="1617618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The Sun</a:t>
              </a:r>
            </a:p>
          </p:txBody>
        </p:sp>
        <p:sp>
          <p:nvSpPr>
            <p:cNvPr id="1142" name="US News"/>
            <p:cNvSpPr txBox="1"/>
            <p:nvPr/>
          </p:nvSpPr>
          <p:spPr>
            <a:xfrm>
              <a:off x="10248900" y="9561512"/>
              <a:ext cx="1814637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US News</a:t>
              </a:r>
            </a:p>
          </p:txBody>
        </p:sp>
        <p:sp>
          <p:nvSpPr>
            <p:cNvPr id="1143" name="The Guardian"/>
            <p:cNvSpPr txBox="1"/>
            <p:nvPr/>
          </p:nvSpPr>
          <p:spPr>
            <a:xfrm>
              <a:off x="10248900" y="9971087"/>
              <a:ext cx="2287464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The Guardian</a:t>
              </a:r>
            </a:p>
          </p:txBody>
        </p:sp>
        <p:sp>
          <p:nvSpPr>
            <p:cNvPr id="1144" name="Bloomberg"/>
            <p:cNvSpPr txBox="1"/>
            <p:nvPr/>
          </p:nvSpPr>
          <p:spPr>
            <a:xfrm>
              <a:off x="10248900" y="10380662"/>
              <a:ext cx="1916445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Bloomberg</a:t>
              </a:r>
            </a:p>
          </p:txBody>
        </p:sp>
        <p:sp>
          <p:nvSpPr>
            <p:cNvPr id="1145" name="Businessinsider"/>
            <p:cNvSpPr txBox="1"/>
            <p:nvPr/>
          </p:nvSpPr>
          <p:spPr>
            <a:xfrm>
              <a:off x="10248900" y="10790237"/>
              <a:ext cx="1874310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Businessinsider</a:t>
              </a:r>
            </a:p>
          </p:txBody>
        </p:sp>
        <p:sp>
          <p:nvSpPr>
            <p:cNvPr id="1146" name="Mashable"/>
            <p:cNvSpPr txBox="1"/>
            <p:nvPr/>
          </p:nvSpPr>
          <p:spPr>
            <a:xfrm>
              <a:off x="10248900" y="11201400"/>
              <a:ext cx="1611873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Mashable</a:t>
              </a:r>
            </a:p>
          </p:txBody>
        </p:sp>
        <p:sp>
          <p:nvSpPr>
            <p:cNvPr id="1147" name="TechCrunch"/>
            <p:cNvSpPr txBox="1"/>
            <p:nvPr/>
          </p:nvSpPr>
          <p:spPr>
            <a:xfrm>
              <a:off x="10248900" y="11472862"/>
              <a:ext cx="1447636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TechCrunch</a:t>
              </a:r>
            </a:p>
          </p:txBody>
        </p:sp>
        <p:sp>
          <p:nvSpPr>
            <p:cNvPr id="1148" name="The Hill"/>
            <p:cNvSpPr txBox="1"/>
            <p:nvPr/>
          </p:nvSpPr>
          <p:spPr>
            <a:xfrm>
              <a:off x="10248900" y="11747500"/>
              <a:ext cx="1365943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The Hill</a:t>
              </a:r>
            </a:p>
          </p:txBody>
        </p:sp>
        <p:sp>
          <p:nvSpPr>
            <p:cNvPr id="1149" name="The Sydney Morning Herald"/>
            <p:cNvSpPr txBox="1"/>
            <p:nvPr/>
          </p:nvSpPr>
          <p:spPr>
            <a:xfrm>
              <a:off x="10248900" y="12020550"/>
              <a:ext cx="3050816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  <a:tab pos="1447800" algn="l"/>
                  <a:tab pos="21717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The Sydney Morning Herald</a:t>
              </a:r>
            </a:p>
          </p:txBody>
        </p:sp>
        <p:sp>
          <p:nvSpPr>
            <p:cNvPr id="1150" name="The Times"/>
            <p:cNvSpPr txBox="1"/>
            <p:nvPr/>
          </p:nvSpPr>
          <p:spPr>
            <a:xfrm>
              <a:off x="10248900" y="12293600"/>
              <a:ext cx="1993843" cy="279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449262">
                <a:lnSpc>
                  <a:spcPct val="96000"/>
                </a:lnSpc>
                <a:tabLst>
                  <a:tab pos="723900" algn="l"/>
                </a:tabLst>
                <a:defRPr b="0" sz="1800">
                  <a:solidFill>
                    <a:srgbClr val="FFFFFF"/>
                  </a:solidFill>
                  <a:latin typeface="'GravurLL-CondBold'"/>
                  <a:ea typeface="'GravurLL-CondBold'"/>
                  <a:cs typeface="'GravurLL-CondBold'"/>
                  <a:sym typeface="'GravurLL-CondBold'"/>
                </a:defRPr>
              </a:lvl1pPr>
            </a:lstStyle>
            <a:p>
              <a:pPr/>
              <a:r>
                <a:t>The Times</a:t>
              </a:r>
            </a:p>
          </p:txBody>
        </p:sp>
        <p:sp>
          <p:nvSpPr>
            <p:cNvPr id="1151" name="Form"/>
            <p:cNvSpPr/>
            <p:nvPr/>
          </p:nvSpPr>
          <p:spPr>
            <a:xfrm>
              <a:off x="13412787" y="40140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77"/>
                    <a:pt x="20128" y="16235"/>
                  </a:cubicBezTo>
                  <a:cubicBezTo>
                    <a:pt x="19133" y="17946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46"/>
                    <a:pt x="1428" y="16235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80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80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2" name="Form"/>
            <p:cNvSpPr/>
            <p:nvPr/>
          </p:nvSpPr>
          <p:spPr>
            <a:xfrm>
              <a:off x="13412787" y="313190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77"/>
                    <a:pt x="20128" y="16235"/>
                  </a:cubicBezTo>
                  <a:cubicBezTo>
                    <a:pt x="19133" y="17946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46"/>
                    <a:pt x="1428" y="16235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80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80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3" name="Form"/>
            <p:cNvSpPr/>
            <p:nvPr/>
          </p:nvSpPr>
          <p:spPr>
            <a:xfrm>
              <a:off x="13412787" y="586240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31"/>
                    <a:pt x="20128" y="16188"/>
                  </a:cubicBezTo>
                  <a:cubicBezTo>
                    <a:pt x="19133" y="17900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31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4" name="Form"/>
            <p:cNvSpPr/>
            <p:nvPr/>
          </p:nvSpPr>
          <p:spPr>
            <a:xfrm>
              <a:off x="13412787" y="859290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412"/>
                  </a:cubicBezTo>
                  <a:cubicBezTo>
                    <a:pt x="2424" y="3654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654"/>
                    <a:pt x="20128" y="5412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5" name="Form"/>
            <p:cNvSpPr/>
            <p:nvPr/>
          </p:nvSpPr>
          <p:spPr>
            <a:xfrm>
              <a:off x="13412787" y="1132340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02"/>
                    <a:pt x="16189" y="20120"/>
                  </a:cubicBezTo>
                  <a:cubicBezTo>
                    <a:pt x="14458" y="21091"/>
                    <a:pt x="12770" y="21600"/>
                    <a:pt x="10778" y="21600"/>
                  </a:cubicBezTo>
                  <a:cubicBezTo>
                    <a:pt x="8787" y="21600"/>
                    <a:pt x="7142" y="21091"/>
                    <a:pt x="5411" y="20120"/>
                  </a:cubicBezTo>
                  <a:cubicBezTo>
                    <a:pt x="3723" y="19102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077"/>
                    <a:pt x="1428" y="5365"/>
                  </a:cubicBezTo>
                  <a:cubicBezTo>
                    <a:pt x="2424" y="3608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608"/>
                    <a:pt x="20128" y="5365"/>
                  </a:cubicBezTo>
                  <a:cubicBezTo>
                    <a:pt x="21124" y="7077"/>
                    <a:pt x="21600" y="8788"/>
                    <a:pt x="21600" y="10777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6" name="Form"/>
            <p:cNvSpPr/>
            <p:nvPr/>
          </p:nvSpPr>
          <p:spPr>
            <a:xfrm>
              <a:off x="13412787" y="1405390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2793"/>
                    <a:pt x="21124" y="14508"/>
                    <a:pt x="20128" y="16223"/>
                  </a:cubicBezTo>
                  <a:cubicBezTo>
                    <a:pt x="19133" y="17938"/>
                    <a:pt x="17921" y="19143"/>
                    <a:pt x="16189" y="20163"/>
                  </a:cubicBezTo>
                  <a:cubicBezTo>
                    <a:pt x="14458" y="21136"/>
                    <a:pt x="12770" y="21600"/>
                    <a:pt x="10778" y="21600"/>
                  </a:cubicBezTo>
                  <a:cubicBezTo>
                    <a:pt x="8787" y="21600"/>
                    <a:pt x="7142" y="21136"/>
                    <a:pt x="5411" y="20163"/>
                  </a:cubicBezTo>
                  <a:cubicBezTo>
                    <a:pt x="3723" y="19143"/>
                    <a:pt x="2424" y="17938"/>
                    <a:pt x="1428" y="16223"/>
                  </a:cubicBezTo>
                  <a:cubicBezTo>
                    <a:pt x="433" y="14508"/>
                    <a:pt x="0" y="12793"/>
                    <a:pt x="0" y="10800"/>
                  </a:cubicBezTo>
                  <a:cubicBezTo>
                    <a:pt x="0" y="8807"/>
                    <a:pt x="433" y="7092"/>
                    <a:pt x="1428" y="5377"/>
                  </a:cubicBezTo>
                  <a:cubicBezTo>
                    <a:pt x="2424" y="3662"/>
                    <a:pt x="3723" y="2410"/>
                    <a:pt x="5411" y="1437"/>
                  </a:cubicBezTo>
                  <a:cubicBezTo>
                    <a:pt x="7142" y="417"/>
                    <a:pt x="8787" y="0"/>
                    <a:pt x="10778" y="0"/>
                  </a:cubicBezTo>
                  <a:cubicBezTo>
                    <a:pt x="12770" y="0"/>
                    <a:pt x="14458" y="417"/>
                    <a:pt x="16189" y="1437"/>
                  </a:cubicBezTo>
                  <a:cubicBezTo>
                    <a:pt x="17921" y="2410"/>
                    <a:pt x="19133" y="3662"/>
                    <a:pt x="20128" y="5377"/>
                  </a:cubicBezTo>
                  <a:cubicBezTo>
                    <a:pt x="21124" y="7092"/>
                    <a:pt x="21600" y="8807"/>
                    <a:pt x="21600" y="10800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7" name="Form"/>
            <p:cNvSpPr/>
            <p:nvPr/>
          </p:nvSpPr>
          <p:spPr>
            <a:xfrm>
              <a:off x="13412787" y="1678440"/>
              <a:ext cx="179030" cy="16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77"/>
                    <a:pt x="20128" y="16235"/>
                  </a:cubicBezTo>
                  <a:cubicBezTo>
                    <a:pt x="19133" y="17946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46"/>
                    <a:pt x="1428" y="16235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80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80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8" name="Form"/>
            <p:cNvSpPr/>
            <p:nvPr/>
          </p:nvSpPr>
          <p:spPr>
            <a:xfrm>
              <a:off x="13412787" y="1951490"/>
              <a:ext cx="179030" cy="16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31"/>
                    <a:pt x="20128" y="16188"/>
                  </a:cubicBezTo>
                  <a:cubicBezTo>
                    <a:pt x="19133" y="17900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31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9" name="Form"/>
            <p:cNvSpPr/>
            <p:nvPr/>
          </p:nvSpPr>
          <p:spPr>
            <a:xfrm>
              <a:off x="13412787" y="222612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412"/>
                  </a:cubicBezTo>
                  <a:cubicBezTo>
                    <a:pt x="2424" y="3654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654"/>
                    <a:pt x="20128" y="5412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0" name="Form"/>
            <p:cNvSpPr/>
            <p:nvPr/>
          </p:nvSpPr>
          <p:spPr>
            <a:xfrm>
              <a:off x="13412787" y="249917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02"/>
                    <a:pt x="16189" y="20120"/>
                  </a:cubicBezTo>
                  <a:cubicBezTo>
                    <a:pt x="14458" y="21091"/>
                    <a:pt x="12770" y="21600"/>
                    <a:pt x="10778" y="21600"/>
                  </a:cubicBezTo>
                  <a:cubicBezTo>
                    <a:pt x="8787" y="21600"/>
                    <a:pt x="7142" y="21091"/>
                    <a:pt x="5411" y="20120"/>
                  </a:cubicBezTo>
                  <a:cubicBezTo>
                    <a:pt x="3723" y="19102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412"/>
                  </a:cubicBezTo>
                  <a:cubicBezTo>
                    <a:pt x="2424" y="3654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654"/>
                    <a:pt x="20128" y="5412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1" name="Form"/>
            <p:cNvSpPr/>
            <p:nvPr/>
          </p:nvSpPr>
          <p:spPr>
            <a:xfrm>
              <a:off x="13412787" y="277222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02"/>
                    <a:pt x="16189" y="20120"/>
                  </a:cubicBezTo>
                  <a:cubicBezTo>
                    <a:pt x="14458" y="21091"/>
                    <a:pt x="12770" y="21600"/>
                    <a:pt x="10778" y="21600"/>
                  </a:cubicBezTo>
                  <a:cubicBezTo>
                    <a:pt x="8787" y="21600"/>
                    <a:pt x="7142" y="21091"/>
                    <a:pt x="5411" y="20120"/>
                  </a:cubicBezTo>
                  <a:cubicBezTo>
                    <a:pt x="3723" y="19102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077"/>
                    <a:pt x="1428" y="5365"/>
                  </a:cubicBezTo>
                  <a:cubicBezTo>
                    <a:pt x="2424" y="3608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608"/>
                    <a:pt x="20128" y="5365"/>
                  </a:cubicBezTo>
                  <a:cubicBezTo>
                    <a:pt x="21124" y="7077"/>
                    <a:pt x="21600" y="8788"/>
                    <a:pt x="21600" y="10777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2" name="Form"/>
            <p:cNvSpPr/>
            <p:nvPr/>
          </p:nvSpPr>
          <p:spPr>
            <a:xfrm>
              <a:off x="13412787" y="304527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77"/>
                    <a:pt x="20128" y="16235"/>
                  </a:cubicBezTo>
                  <a:cubicBezTo>
                    <a:pt x="19133" y="17946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46"/>
                    <a:pt x="1428" y="16235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80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80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3" name="Form"/>
            <p:cNvSpPr/>
            <p:nvPr/>
          </p:nvSpPr>
          <p:spPr>
            <a:xfrm>
              <a:off x="13412787" y="359137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412"/>
                  </a:cubicBezTo>
                  <a:cubicBezTo>
                    <a:pt x="2424" y="3700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700"/>
                    <a:pt x="20128" y="5412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4" name="Form"/>
            <p:cNvSpPr/>
            <p:nvPr/>
          </p:nvSpPr>
          <p:spPr>
            <a:xfrm>
              <a:off x="13412787" y="331832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31"/>
                    <a:pt x="20128" y="16188"/>
                  </a:cubicBezTo>
                  <a:cubicBezTo>
                    <a:pt x="19133" y="17900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31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5" name="Form"/>
            <p:cNvSpPr/>
            <p:nvPr/>
          </p:nvSpPr>
          <p:spPr>
            <a:xfrm>
              <a:off x="13412787" y="632187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77"/>
                    <a:pt x="20128" y="16188"/>
                  </a:cubicBezTo>
                  <a:cubicBezTo>
                    <a:pt x="19133" y="17946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46"/>
                    <a:pt x="1428" y="16188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6" name="Form"/>
            <p:cNvSpPr/>
            <p:nvPr/>
          </p:nvSpPr>
          <p:spPr>
            <a:xfrm>
              <a:off x="13412787" y="386442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02"/>
                    <a:pt x="16189" y="20120"/>
                  </a:cubicBezTo>
                  <a:cubicBezTo>
                    <a:pt x="14458" y="21091"/>
                    <a:pt x="12770" y="21600"/>
                    <a:pt x="10778" y="21600"/>
                  </a:cubicBezTo>
                  <a:cubicBezTo>
                    <a:pt x="8787" y="21600"/>
                    <a:pt x="7142" y="21091"/>
                    <a:pt x="5411" y="20120"/>
                  </a:cubicBezTo>
                  <a:cubicBezTo>
                    <a:pt x="3723" y="19102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412"/>
                  </a:cubicBezTo>
                  <a:cubicBezTo>
                    <a:pt x="2424" y="3654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654"/>
                    <a:pt x="20128" y="5412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7" name="Form"/>
            <p:cNvSpPr/>
            <p:nvPr/>
          </p:nvSpPr>
          <p:spPr>
            <a:xfrm>
              <a:off x="13412787" y="9874702"/>
              <a:ext cx="179030" cy="16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20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20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365"/>
                  </a:cubicBezTo>
                  <a:cubicBezTo>
                    <a:pt x="2424" y="3654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654"/>
                    <a:pt x="20128" y="5365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8" name="Form"/>
            <p:cNvSpPr/>
            <p:nvPr/>
          </p:nvSpPr>
          <p:spPr>
            <a:xfrm>
              <a:off x="13412787" y="441052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77"/>
                    <a:pt x="20128" y="16235"/>
                  </a:cubicBezTo>
                  <a:cubicBezTo>
                    <a:pt x="19133" y="17946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46"/>
                    <a:pt x="1428" y="16235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80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80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9" name="Form"/>
            <p:cNvSpPr/>
            <p:nvPr/>
          </p:nvSpPr>
          <p:spPr>
            <a:xfrm>
              <a:off x="13412787" y="468357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31"/>
                    <a:pt x="20128" y="16188"/>
                  </a:cubicBezTo>
                  <a:cubicBezTo>
                    <a:pt x="19133" y="17900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31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80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80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0" name="Form"/>
            <p:cNvSpPr/>
            <p:nvPr/>
          </p:nvSpPr>
          <p:spPr>
            <a:xfrm>
              <a:off x="13412787" y="413747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02"/>
                    <a:pt x="16189" y="20120"/>
                  </a:cubicBezTo>
                  <a:cubicBezTo>
                    <a:pt x="14458" y="21091"/>
                    <a:pt x="12770" y="21600"/>
                    <a:pt x="10778" y="21600"/>
                  </a:cubicBezTo>
                  <a:cubicBezTo>
                    <a:pt x="8787" y="21600"/>
                    <a:pt x="7142" y="21091"/>
                    <a:pt x="5411" y="20120"/>
                  </a:cubicBezTo>
                  <a:cubicBezTo>
                    <a:pt x="3723" y="19102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077"/>
                    <a:pt x="1428" y="5365"/>
                  </a:cubicBezTo>
                  <a:cubicBezTo>
                    <a:pt x="2424" y="3608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608"/>
                    <a:pt x="20128" y="5365"/>
                  </a:cubicBezTo>
                  <a:cubicBezTo>
                    <a:pt x="21124" y="7077"/>
                    <a:pt x="21600" y="8788"/>
                    <a:pt x="21600" y="10777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1" name="Form"/>
            <p:cNvSpPr/>
            <p:nvPr/>
          </p:nvSpPr>
          <p:spPr>
            <a:xfrm>
              <a:off x="13412787" y="522967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412"/>
                  </a:cubicBezTo>
                  <a:cubicBezTo>
                    <a:pt x="2424" y="3654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654"/>
                    <a:pt x="20128" y="5412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2" name="Form"/>
            <p:cNvSpPr/>
            <p:nvPr/>
          </p:nvSpPr>
          <p:spPr>
            <a:xfrm>
              <a:off x="13412787" y="714261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523"/>
                    <a:pt x="20128" y="16235"/>
                  </a:cubicBezTo>
                  <a:cubicBezTo>
                    <a:pt x="19133" y="17992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92"/>
                    <a:pt x="1428" y="16235"/>
                  </a:cubicBezTo>
                  <a:cubicBezTo>
                    <a:pt x="433" y="14523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98"/>
                    <a:pt x="5411" y="1480"/>
                  </a:cubicBezTo>
                  <a:cubicBezTo>
                    <a:pt x="7142" y="509"/>
                    <a:pt x="8787" y="0"/>
                    <a:pt x="10778" y="0"/>
                  </a:cubicBezTo>
                  <a:cubicBezTo>
                    <a:pt x="12770" y="0"/>
                    <a:pt x="14458" y="509"/>
                    <a:pt x="16189" y="1480"/>
                  </a:cubicBezTo>
                  <a:cubicBezTo>
                    <a:pt x="17921" y="2498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3" name="Form"/>
            <p:cNvSpPr/>
            <p:nvPr/>
          </p:nvSpPr>
          <p:spPr>
            <a:xfrm>
              <a:off x="13412787" y="577577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523"/>
                    <a:pt x="20128" y="16235"/>
                  </a:cubicBezTo>
                  <a:cubicBezTo>
                    <a:pt x="19133" y="17992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92"/>
                    <a:pt x="1428" y="16235"/>
                  </a:cubicBezTo>
                  <a:cubicBezTo>
                    <a:pt x="433" y="14523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98"/>
                    <a:pt x="5411" y="1480"/>
                  </a:cubicBezTo>
                  <a:cubicBezTo>
                    <a:pt x="7142" y="509"/>
                    <a:pt x="8787" y="0"/>
                    <a:pt x="10778" y="0"/>
                  </a:cubicBezTo>
                  <a:cubicBezTo>
                    <a:pt x="12770" y="0"/>
                    <a:pt x="14458" y="509"/>
                    <a:pt x="16189" y="1480"/>
                  </a:cubicBezTo>
                  <a:cubicBezTo>
                    <a:pt x="17921" y="2498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4" name="Form"/>
            <p:cNvSpPr/>
            <p:nvPr/>
          </p:nvSpPr>
          <p:spPr>
            <a:xfrm>
              <a:off x="13412787" y="604882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77"/>
                    <a:pt x="20128" y="16188"/>
                  </a:cubicBezTo>
                  <a:cubicBezTo>
                    <a:pt x="19133" y="17946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46"/>
                    <a:pt x="1428" y="16188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98"/>
                    <a:pt x="5411" y="1480"/>
                  </a:cubicBezTo>
                  <a:cubicBezTo>
                    <a:pt x="7142" y="509"/>
                    <a:pt x="8787" y="0"/>
                    <a:pt x="10778" y="0"/>
                  </a:cubicBezTo>
                  <a:cubicBezTo>
                    <a:pt x="12770" y="0"/>
                    <a:pt x="14458" y="509"/>
                    <a:pt x="16189" y="1480"/>
                  </a:cubicBezTo>
                  <a:cubicBezTo>
                    <a:pt x="17921" y="2498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5" name="Form"/>
            <p:cNvSpPr/>
            <p:nvPr/>
          </p:nvSpPr>
          <p:spPr>
            <a:xfrm>
              <a:off x="13412787" y="659651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69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69"/>
                    <a:pt x="21600" y="8788"/>
                    <a:pt x="21600" y="10777"/>
                  </a:cubicBez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6" name="Form"/>
            <p:cNvSpPr/>
            <p:nvPr/>
          </p:nvSpPr>
          <p:spPr>
            <a:xfrm>
              <a:off x="13412787" y="495662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66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66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05"/>
                    <a:pt x="5411" y="1434"/>
                  </a:cubicBezTo>
                  <a:cubicBezTo>
                    <a:pt x="7142" y="416"/>
                    <a:pt x="8787" y="0"/>
                    <a:pt x="10778" y="0"/>
                  </a:cubicBezTo>
                  <a:cubicBezTo>
                    <a:pt x="12770" y="0"/>
                    <a:pt x="14458" y="416"/>
                    <a:pt x="16189" y="1434"/>
                  </a:cubicBezTo>
                  <a:cubicBezTo>
                    <a:pt x="17921" y="2405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7" name="Form"/>
            <p:cNvSpPr/>
            <p:nvPr/>
          </p:nvSpPr>
          <p:spPr>
            <a:xfrm>
              <a:off x="13412787" y="5502728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20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20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365"/>
                  </a:cubicBezTo>
                  <a:cubicBezTo>
                    <a:pt x="2424" y="3654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654"/>
                    <a:pt x="20128" y="5365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9697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8" name="Form"/>
            <p:cNvSpPr/>
            <p:nvPr/>
          </p:nvSpPr>
          <p:spPr>
            <a:xfrm>
              <a:off x="13412787" y="768871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77"/>
                    <a:pt x="20128" y="16188"/>
                  </a:cubicBezTo>
                  <a:cubicBezTo>
                    <a:pt x="19133" y="17946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46"/>
                    <a:pt x="1428" y="16188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9" name="Form"/>
            <p:cNvSpPr/>
            <p:nvPr/>
          </p:nvSpPr>
          <p:spPr>
            <a:xfrm>
              <a:off x="13412787" y="796176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69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69"/>
                    <a:pt x="21600" y="8788"/>
                    <a:pt x="21600" y="10777"/>
                  </a:cubicBez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0" name="Form"/>
            <p:cNvSpPr/>
            <p:nvPr/>
          </p:nvSpPr>
          <p:spPr>
            <a:xfrm>
              <a:off x="13412787" y="823481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20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20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365"/>
                  </a:cubicBezTo>
                  <a:cubicBezTo>
                    <a:pt x="2424" y="3654"/>
                    <a:pt x="3723" y="2405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05"/>
                    <a:pt x="19133" y="3654"/>
                    <a:pt x="20128" y="5365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1" name="Form"/>
            <p:cNvSpPr/>
            <p:nvPr/>
          </p:nvSpPr>
          <p:spPr>
            <a:xfrm>
              <a:off x="13412787" y="8507865"/>
              <a:ext cx="179030" cy="167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12793"/>
                    <a:pt x="21124" y="14508"/>
                    <a:pt x="20128" y="16223"/>
                  </a:cubicBezTo>
                  <a:cubicBezTo>
                    <a:pt x="19133" y="17938"/>
                    <a:pt x="17921" y="19190"/>
                    <a:pt x="16189" y="20163"/>
                  </a:cubicBezTo>
                  <a:cubicBezTo>
                    <a:pt x="14458" y="21183"/>
                    <a:pt x="12770" y="21600"/>
                    <a:pt x="10778" y="21600"/>
                  </a:cubicBezTo>
                  <a:cubicBezTo>
                    <a:pt x="8787" y="21600"/>
                    <a:pt x="7142" y="21183"/>
                    <a:pt x="5411" y="20163"/>
                  </a:cubicBezTo>
                  <a:cubicBezTo>
                    <a:pt x="3723" y="19190"/>
                    <a:pt x="2424" y="17938"/>
                    <a:pt x="1428" y="16223"/>
                  </a:cubicBezTo>
                  <a:cubicBezTo>
                    <a:pt x="433" y="14508"/>
                    <a:pt x="0" y="12793"/>
                    <a:pt x="0" y="10800"/>
                  </a:cubicBezTo>
                  <a:cubicBezTo>
                    <a:pt x="0" y="8807"/>
                    <a:pt x="433" y="7092"/>
                    <a:pt x="1428" y="5377"/>
                  </a:cubicBezTo>
                  <a:cubicBezTo>
                    <a:pt x="2424" y="3662"/>
                    <a:pt x="3723" y="2457"/>
                    <a:pt x="5411" y="1437"/>
                  </a:cubicBezTo>
                  <a:cubicBezTo>
                    <a:pt x="7142" y="464"/>
                    <a:pt x="8787" y="0"/>
                    <a:pt x="10778" y="0"/>
                  </a:cubicBezTo>
                  <a:cubicBezTo>
                    <a:pt x="12770" y="0"/>
                    <a:pt x="14458" y="464"/>
                    <a:pt x="16189" y="1437"/>
                  </a:cubicBezTo>
                  <a:cubicBezTo>
                    <a:pt x="17921" y="2457"/>
                    <a:pt x="19133" y="3662"/>
                    <a:pt x="20128" y="5377"/>
                  </a:cubicBezTo>
                  <a:cubicBezTo>
                    <a:pt x="21124" y="7092"/>
                    <a:pt x="21600" y="8807"/>
                    <a:pt x="21600" y="10800"/>
                  </a:cubicBez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2" name="Form"/>
            <p:cNvSpPr/>
            <p:nvPr/>
          </p:nvSpPr>
          <p:spPr>
            <a:xfrm>
              <a:off x="13412787" y="878091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523"/>
                    <a:pt x="20128" y="16235"/>
                  </a:cubicBezTo>
                  <a:cubicBezTo>
                    <a:pt x="19133" y="17992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92"/>
                    <a:pt x="1428" y="16235"/>
                  </a:cubicBezTo>
                  <a:cubicBezTo>
                    <a:pt x="433" y="14523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98"/>
                    <a:pt x="5411" y="1480"/>
                  </a:cubicBezTo>
                  <a:cubicBezTo>
                    <a:pt x="7142" y="509"/>
                    <a:pt x="8787" y="0"/>
                    <a:pt x="10778" y="0"/>
                  </a:cubicBezTo>
                  <a:cubicBezTo>
                    <a:pt x="12770" y="0"/>
                    <a:pt x="14458" y="509"/>
                    <a:pt x="16189" y="1480"/>
                  </a:cubicBezTo>
                  <a:cubicBezTo>
                    <a:pt x="17921" y="2498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3" name="Form"/>
            <p:cNvSpPr/>
            <p:nvPr/>
          </p:nvSpPr>
          <p:spPr>
            <a:xfrm>
              <a:off x="13412787" y="686956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20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20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365"/>
                  </a:cubicBezTo>
                  <a:cubicBezTo>
                    <a:pt x="2424" y="3654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654"/>
                    <a:pt x="20128" y="5365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4" name="Form"/>
            <p:cNvSpPr/>
            <p:nvPr/>
          </p:nvSpPr>
          <p:spPr>
            <a:xfrm>
              <a:off x="13412787" y="905396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77"/>
                    <a:pt x="20128" y="16188"/>
                  </a:cubicBezTo>
                  <a:cubicBezTo>
                    <a:pt x="19133" y="17946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46"/>
                    <a:pt x="1428" y="16188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5" name="Form"/>
            <p:cNvSpPr/>
            <p:nvPr/>
          </p:nvSpPr>
          <p:spPr>
            <a:xfrm>
              <a:off x="13412787" y="932701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69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69"/>
                    <a:pt x="21600" y="8788"/>
                    <a:pt x="21600" y="10777"/>
                  </a:cubicBez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6" name="Form"/>
            <p:cNvSpPr/>
            <p:nvPr/>
          </p:nvSpPr>
          <p:spPr>
            <a:xfrm>
              <a:off x="13412787" y="960006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20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20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69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69"/>
                    <a:pt x="21600" y="8788"/>
                    <a:pt x="21600" y="10777"/>
                  </a:cubicBez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7" name="Form"/>
            <p:cNvSpPr/>
            <p:nvPr/>
          </p:nvSpPr>
          <p:spPr>
            <a:xfrm>
              <a:off x="13412787" y="741566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523"/>
                    <a:pt x="20128" y="16235"/>
                  </a:cubicBezTo>
                  <a:cubicBezTo>
                    <a:pt x="19133" y="17992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92"/>
                    <a:pt x="1428" y="16235"/>
                  </a:cubicBezTo>
                  <a:cubicBezTo>
                    <a:pt x="433" y="14523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98"/>
                    <a:pt x="5411" y="1480"/>
                  </a:cubicBezTo>
                  <a:cubicBezTo>
                    <a:pt x="7142" y="509"/>
                    <a:pt x="8787" y="0"/>
                    <a:pt x="10778" y="0"/>
                  </a:cubicBezTo>
                  <a:cubicBezTo>
                    <a:pt x="12770" y="0"/>
                    <a:pt x="14458" y="509"/>
                    <a:pt x="16189" y="1480"/>
                  </a:cubicBezTo>
                  <a:cubicBezTo>
                    <a:pt x="17921" y="2498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8" name="Form"/>
            <p:cNvSpPr/>
            <p:nvPr/>
          </p:nvSpPr>
          <p:spPr>
            <a:xfrm>
              <a:off x="13412787" y="10420802"/>
              <a:ext cx="179030" cy="16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77"/>
                    <a:pt x="20128" y="16188"/>
                  </a:cubicBezTo>
                  <a:cubicBezTo>
                    <a:pt x="19133" y="17946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46"/>
                    <a:pt x="1428" y="16188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9" name="Form"/>
            <p:cNvSpPr/>
            <p:nvPr/>
          </p:nvSpPr>
          <p:spPr>
            <a:xfrm>
              <a:off x="13412787" y="10693852"/>
              <a:ext cx="179030" cy="16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0" name="Form"/>
            <p:cNvSpPr/>
            <p:nvPr/>
          </p:nvSpPr>
          <p:spPr>
            <a:xfrm>
              <a:off x="13412787" y="10966902"/>
              <a:ext cx="179030" cy="16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20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20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69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69"/>
                    <a:pt x="21600" y="8788"/>
                    <a:pt x="21600" y="10777"/>
                  </a:cubicBez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1" name="Form"/>
            <p:cNvSpPr/>
            <p:nvPr/>
          </p:nvSpPr>
          <p:spPr>
            <a:xfrm>
              <a:off x="13412787" y="11239952"/>
              <a:ext cx="179030" cy="16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49"/>
                    <a:pt x="16189" y="20120"/>
                  </a:cubicBezTo>
                  <a:cubicBezTo>
                    <a:pt x="14458" y="21137"/>
                    <a:pt x="12770" y="21600"/>
                    <a:pt x="10778" y="21600"/>
                  </a:cubicBezTo>
                  <a:cubicBezTo>
                    <a:pt x="8787" y="21600"/>
                    <a:pt x="7142" y="21137"/>
                    <a:pt x="5411" y="20120"/>
                  </a:cubicBezTo>
                  <a:cubicBezTo>
                    <a:pt x="3723" y="19149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23"/>
                    <a:pt x="1428" y="5365"/>
                  </a:cubicBezTo>
                  <a:cubicBezTo>
                    <a:pt x="2424" y="3654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654"/>
                    <a:pt x="20128" y="5365"/>
                  </a:cubicBezTo>
                  <a:cubicBezTo>
                    <a:pt x="21124" y="7123"/>
                    <a:pt x="21600" y="8788"/>
                    <a:pt x="21600" y="10777"/>
                  </a:cubicBez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2" name="Form"/>
            <p:cNvSpPr/>
            <p:nvPr/>
          </p:nvSpPr>
          <p:spPr>
            <a:xfrm>
              <a:off x="13412787" y="11513002"/>
              <a:ext cx="179030" cy="16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523"/>
                    <a:pt x="20128" y="16235"/>
                  </a:cubicBezTo>
                  <a:cubicBezTo>
                    <a:pt x="19133" y="17992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92"/>
                    <a:pt x="1428" y="16235"/>
                  </a:cubicBezTo>
                  <a:cubicBezTo>
                    <a:pt x="433" y="14523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98"/>
                    <a:pt x="5411" y="1480"/>
                  </a:cubicBezTo>
                  <a:cubicBezTo>
                    <a:pt x="7142" y="509"/>
                    <a:pt x="8787" y="0"/>
                    <a:pt x="10778" y="0"/>
                  </a:cubicBezTo>
                  <a:cubicBezTo>
                    <a:pt x="12770" y="0"/>
                    <a:pt x="14458" y="509"/>
                    <a:pt x="16189" y="1480"/>
                  </a:cubicBezTo>
                  <a:cubicBezTo>
                    <a:pt x="17921" y="2498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3" name="Form"/>
            <p:cNvSpPr/>
            <p:nvPr/>
          </p:nvSpPr>
          <p:spPr>
            <a:xfrm>
              <a:off x="13412787" y="10146165"/>
              <a:ext cx="179030" cy="16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523"/>
                    <a:pt x="20128" y="16235"/>
                  </a:cubicBezTo>
                  <a:cubicBezTo>
                    <a:pt x="19133" y="17992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92"/>
                    <a:pt x="1428" y="16235"/>
                  </a:cubicBezTo>
                  <a:cubicBezTo>
                    <a:pt x="433" y="14523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98"/>
                    <a:pt x="5411" y="1480"/>
                  </a:cubicBezTo>
                  <a:cubicBezTo>
                    <a:pt x="7142" y="509"/>
                    <a:pt x="8787" y="0"/>
                    <a:pt x="10778" y="0"/>
                  </a:cubicBezTo>
                  <a:cubicBezTo>
                    <a:pt x="12770" y="0"/>
                    <a:pt x="14458" y="509"/>
                    <a:pt x="16189" y="1480"/>
                  </a:cubicBezTo>
                  <a:cubicBezTo>
                    <a:pt x="17921" y="2498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4" name="Form"/>
            <p:cNvSpPr/>
            <p:nvPr/>
          </p:nvSpPr>
          <p:spPr>
            <a:xfrm>
              <a:off x="13412787" y="11786052"/>
              <a:ext cx="179030" cy="16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812"/>
                    <a:pt x="21124" y="14477"/>
                    <a:pt x="20128" y="16188"/>
                  </a:cubicBezTo>
                  <a:cubicBezTo>
                    <a:pt x="19133" y="17946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46"/>
                    <a:pt x="1428" y="16188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34"/>
                    <a:pt x="433" y="7123"/>
                    <a:pt x="1428" y="5412"/>
                  </a:cubicBezTo>
                  <a:cubicBezTo>
                    <a:pt x="2424" y="3700"/>
                    <a:pt x="3723" y="2498"/>
                    <a:pt x="5411" y="1480"/>
                  </a:cubicBezTo>
                  <a:cubicBezTo>
                    <a:pt x="7142" y="509"/>
                    <a:pt x="8787" y="0"/>
                    <a:pt x="10778" y="0"/>
                  </a:cubicBezTo>
                  <a:cubicBezTo>
                    <a:pt x="12770" y="0"/>
                    <a:pt x="14458" y="509"/>
                    <a:pt x="16189" y="1480"/>
                  </a:cubicBezTo>
                  <a:cubicBezTo>
                    <a:pt x="17921" y="2498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5" name="Form"/>
            <p:cNvSpPr/>
            <p:nvPr/>
          </p:nvSpPr>
          <p:spPr>
            <a:xfrm>
              <a:off x="13412787" y="12059102"/>
              <a:ext cx="179030" cy="16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23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00"/>
                    <a:pt x="1428" y="16188"/>
                  </a:cubicBezTo>
                  <a:cubicBezTo>
                    <a:pt x="433" y="14477"/>
                    <a:pt x="0" y="12812"/>
                    <a:pt x="0" y="10823"/>
                  </a:cubicBezTo>
                  <a:cubicBezTo>
                    <a:pt x="0" y="8881"/>
                    <a:pt x="433" y="7123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23"/>
                    <a:pt x="21600" y="8834"/>
                    <a:pt x="21600" y="10823"/>
                  </a:cubicBez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6" name="Form"/>
            <p:cNvSpPr/>
            <p:nvPr/>
          </p:nvSpPr>
          <p:spPr>
            <a:xfrm>
              <a:off x="13412787" y="12332152"/>
              <a:ext cx="179030" cy="16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77"/>
                  </a:moveTo>
                  <a:cubicBezTo>
                    <a:pt x="21600" y="12766"/>
                    <a:pt x="21124" y="14477"/>
                    <a:pt x="20128" y="16188"/>
                  </a:cubicBezTo>
                  <a:cubicBezTo>
                    <a:pt x="19133" y="17900"/>
                    <a:pt x="17921" y="19195"/>
                    <a:pt x="16189" y="20166"/>
                  </a:cubicBezTo>
                  <a:cubicBezTo>
                    <a:pt x="14458" y="21184"/>
                    <a:pt x="12770" y="21600"/>
                    <a:pt x="10778" y="21600"/>
                  </a:cubicBezTo>
                  <a:cubicBezTo>
                    <a:pt x="8787" y="21600"/>
                    <a:pt x="7142" y="21184"/>
                    <a:pt x="5411" y="20166"/>
                  </a:cubicBezTo>
                  <a:cubicBezTo>
                    <a:pt x="3723" y="19195"/>
                    <a:pt x="2424" y="17900"/>
                    <a:pt x="1428" y="16188"/>
                  </a:cubicBezTo>
                  <a:cubicBezTo>
                    <a:pt x="433" y="14477"/>
                    <a:pt x="0" y="12766"/>
                    <a:pt x="0" y="10777"/>
                  </a:cubicBezTo>
                  <a:cubicBezTo>
                    <a:pt x="0" y="8788"/>
                    <a:pt x="433" y="7169"/>
                    <a:pt x="1428" y="5412"/>
                  </a:cubicBezTo>
                  <a:cubicBezTo>
                    <a:pt x="2424" y="3700"/>
                    <a:pt x="3723" y="2451"/>
                    <a:pt x="5411" y="1434"/>
                  </a:cubicBezTo>
                  <a:cubicBezTo>
                    <a:pt x="7142" y="463"/>
                    <a:pt x="8787" y="0"/>
                    <a:pt x="10778" y="0"/>
                  </a:cubicBezTo>
                  <a:cubicBezTo>
                    <a:pt x="12770" y="0"/>
                    <a:pt x="14458" y="463"/>
                    <a:pt x="16189" y="1434"/>
                  </a:cubicBezTo>
                  <a:cubicBezTo>
                    <a:pt x="17921" y="2451"/>
                    <a:pt x="19133" y="3700"/>
                    <a:pt x="20128" y="5412"/>
                  </a:cubicBezTo>
                  <a:cubicBezTo>
                    <a:pt x="21124" y="7169"/>
                    <a:pt x="21600" y="8788"/>
                    <a:pt x="21600" y="10777"/>
                  </a:cubicBez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7" name="Form"/>
            <p:cNvSpPr/>
            <p:nvPr/>
          </p:nvSpPr>
          <p:spPr>
            <a:xfrm>
              <a:off x="2260600" y="281440"/>
              <a:ext cx="112352" cy="567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5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35" y="21600"/>
                  </a:lnTo>
                </a:path>
              </a:pathLst>
            </a:custGeom>
            <a:solidFill>
              <a:srgbClr val="5B76B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8" name="Form"/>
            <p:cNvSpPr/>
            <p:nvPr/>
          </p:nvSpPr>
          <p:spPr>
            <a:xfrm>
              <a:off x="3382962" y="6585402"/>
              <a:ext cx="112353" cy="3152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26C3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9" name="Form"/>
            <p:cNvSpPr/>
            <p:nvPr/>
          </p:nvSpPr>
          <p:spPr>
            <a:xfrm>
              <a:off x="4505325" y="10366827"/>
              <a:ext cx="112353" cy="189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6A2C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449262">
                <a:lnSpc>
                  <a:spcPct val="93000"/>
                </a:lnSpc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201" name="„Bots and Automation over Twitter during the U.S. Election“ did not reach the scientific quality to be published in any scientific journal!…"/>
          <p:cNvSpPr/>
          <p:nvPr/>
        </p:nvSpPr>
        <p:spPr>
          <a:xfrm>
            <a:off x="16349722" y="1565423"/>
            <a:ext cx="6674982" cy="10585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b="0" sz="4000"/>
            </a:pPr>
            <a:r>
              <a:rPr i="1"/>
              <a:t>„Bots and Automation over Twitter during the U.S. Election“ </a:t>
            </a:r>
            <a:r>
              <a:t>did not reach the scientific quality to be published in any scientific journal!</a:t>
            </a:r>
          </a:p>
          <a:p>
            <a:pPr algn="l">
              <a:defRPr b="0" sz="4000"/>
            </a:pPr>
          </a:p>
          <a:p>
            <a:pPr algn="l">
              <a:defRPr b="0" sz="4000"/>
            </a:pPr>
            <a:r>
              <a:t>But it was good enough to be covered by major media outlets!</a:t>
            </a:r>
          </a:p>
          <a:p>
            <a:pPr algn="l">
              <a:defRPr b="0" sz="4000"/>
            </a:pPr>
          </a:p>
          <a:p>
            <a:pPr algn="l">
              <a:defRPr b="0" sz="4000"/>
            </a:pPr>
            <a:r>
              <a:t>Maybe because the theory is more exciting than reality?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Bild"/>
          <p:cNvGrpSpPr/>
          <p:nvPr/>
        </p:nvGrpSpPr>
        <p:grpSpPr>
          <a:xfrm>
            <a:off x="571500" y="825500"/>
            <a:ext cx="23241000" cy="12065000"/>
            <a:chOff x="0" y="0"/>
            <a:chExt cx="23241000" cy="12065000"/>
          </a:xfrm>
        </p:grpSpPr>
        <p:pic>
          <p:nvPicPr>
            <p:cNvPr id="142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190500"/>
              <a:ext cx="22860000" cy="11684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1" name="Bild" descr="Bild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3241000" cy="12065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outhern California/India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Southern California/Indiana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Checkliste"/>
          <p:cNvSpPr/>
          <p:nvPr/>
        </p:nvSpPr>
        <p:spPr>
          <a:xfrm>
            <a:off x="7351345" y="4644669"/>
            <a:ext cx="1524001" cy="202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6" name="Checkliste"/>
          <p:cNvSpPr/>
          <p:nvPr/>
        </p:nvSpPr>
        <p:spPr>
          <a:xfrm>
            <a:off x="15567269" y="4644669"/>
            <a:ext cx="1524001" cy="202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7" name="Gehirn"/>
          <p:cNvSpPr/>
          <p:nvPr/>
        </p:nvSpPr>
        <p:spPr>
          <a:xfrm>
            <a:off x="10972024" y="8908458"/>
            <a:ext cx="2498567" cy="1916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fill="norm" stroke="1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7" name="Verbindungslinie"/>
          <p:cNvSpPr/>
          <p:nvPr/>
        </p:nvSpPr>
        <p:spPr>
          <a:xfrm>
            <a:off x="13658115" y="6674554"/>
            <a:ext cx="2511361" cy="303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8402" y="11993"/>
                  <a:pt x="11202" y="19193"/>
                  <a:pt x="0" y="21600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218" name="Verbindungslinie"/>
          <p:cNvSpPr/>
          <p:nvPr/>
        </p:nvSpPr>
        <p:spPr>
          <a:xfrm>
            <a:off x="8348820" y="6674554"/>
            <a:ext cx="2421442" cy="3174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4524" y="12455"/>
                  <a:pt x="11724" y="19655"/>
                  <a:pt x="21600" y="21600"/>
                </a:cubicBezTo>
              </a:path>
            </a:pathLst>
          </a:custGeom>
          <a:ln w="1270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210" name="Social Bots"/>
          <p:cNvSpPr txBox="1"/>
          <p:nvPr/>
        </p:nvSpPr>
        <p:spPr>
          <a:xfrm>
            <a:off x="2806396" y="5123739"/>
            <a:ext cx="423367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Social Bots</a:t>
            </a:r>
          </a:p>
        </p:txBody>
      </p:sp>
      <p:sp>
        <p:nvSpPr>
          <p:cNvPr id="1211" name="Humans"/>
          <p:cNvSpPr txBox="1"/>
          <p:nvPr/>
        </p:nvSpPr>
        <p:spPr>
          <a:xfrm>
            <a:off x="17466046" y="5149963"/>
            <a:ext cx="311962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Humans</a:t>
            </a:r>
          </a:p>
        </p:txBody>
      </p:sp>
      <p:sp>
        <p:nvSpPr>
          <p:cNvPr id="1212" name="metadata"/>
          <p:cNvSpPr txBox="1"/>
          <p:nvPr/>
        </p:nvSpPr>
        <p:spPr>
          <a:xfrm>
            <a:off x="7040068" y="8067785"/>
            <a:ext cx="18352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metadata</a:t>
            </a:r>
          </a:p>
        </p:txBody>
      </p:sp>
      <p:sp>
        <p:nvSpPr>
          <p:cNvPr id="1213" name="metadata"/>
          <p:cNvSpPr txBox="1"/>
          <p:nvPr/>
        </p:nvSpPr>
        <p:spPr>
          <a:xfrm>
            <a:off x="15630770" y="8067785"/>
            <a:ext cx="18352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metadata</a:t>
            </a:r>
          </a:p>
        </p:txBody>
      </p:sp>
      <p:sp>
        <p:nvSpPr>
          <p:cNvPr id="1214" name="&quot;Machine Learning&quot;"/>
          <p:cNvSpPr txBox="1"/>
          <p:nvPr/>
        </p:nvSpPr>
        <p:spPr>
          <a:xfrm>
            <a:off x="10358217" y="8348009"/>
            <a:ext cx="37261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"Machine Learning"</a:t>
            </a:r>
          </a:p>
        </p:txBody>
      </p:sp>
      <p:sp>
        <p:nvSpPr>
          <p:cNvPr id="1215" name="Botometer…"/>
          <p:cNvSpPr txBox="1"/>
          <p:nvPr>
            <p:ph type="title"/>
          </p:nvPr>
        </p:nvSpPr>
        <p:spPr>
          <a:xfrm>
            <a:off x="1778000" y="651007"/>
            <a:ext cx="20828000" cy="2859630"/>
          </a:xfrm>
          <a:prstGeom prst="rect">
            <a:avLst/>
          </a:prstGeom>
        </p:spPr>
        <p:txBody>
          <a:bodyPr/>
          <a:lstStyle/>
          <a:p>
            <a:pPr/>
            <a:r>
              <a:t>Botometer</a:t>
            </a:r>
          </a:p>
          <a:p>
            <a:pPr>
              <a:defRPr sz="4000"/>
            </a:pPr>
            <a:r>
              <a:t>aka BotOrNot</a:t>
            </a:r>
          </a:p>
        </p:txBody>
      </p:sp>
      <p:sp>
        <p:nvSpPr>
          <p:cNvPr id="1216" name="high accuracy…"/>
          <p:cNvSpPr txBox="1"/>
          <p:nvPr/>
        </p:nvSpPr>
        <p:spPr>
          <a:xfrm>
            <a:off x="10051512" y="11021799"/>
            <a:ext cx="4339591" cy="150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high accuracy</a:t>
            </a:r>
          </a:p>
          <a:p>
            <a:pPr/>
            <a:r>
              <a:t>to distinguish between</a:t>
            </a:r>
          </a:p>
          <a:p>
            <a:pPr/>
            <a:r>
              <a:t>bots and humans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Checkliste"/>
          <p:cNvSpPr/>
          <p:nvPr/>
        </p:nvSpPr>
        <p:spPr>
          <a:xfrm>
            <a:off x="7351345" y="4644669"/>
            <a:ext cx="1524001" cy="202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1" name="Checkliste"/>
          <p:cNvSpPr/>
          <p:nvPr/>
        </p:nvSpPr>
        <p:spPr>
          <a:xfrm>
            <a:off x="15567269" y="4644669"/>
            <a:ext cx="1524001" cy="202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2" name="Gehirn"/>
          <p:cNvSpPr/>
          <p:nvPr/>
        </p:nvSpPr>
        <p:spPr>
          <a:xfrm>
            <a:off x="10972024" y="8908458"/>
            <a:ext cx="2498567" cy="1916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fill="norm" stroke="1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5" name="Verbindungslinie"/>
          <p:cNvSpPr/>
          <p:nvPr/>
        </p:nvSpPr>
        <p:spPr>
          <a:xfrm>
            <a:off x="13658115" y="6674554"/>
            <a:ext cx="2511361" cy="303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8402" y="11993"/>
                  <a:pt x="11202" y="19193"/>
                  <a:pt x="0" y="21600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236" name="Verbindungslinie"/>
          <p:cNvSpPr/>
          <p:nvPr/>
        </p:nvSpPr>
        <p:spPr>
          <a:xfrm>
            <a:off x="8348820" y="6674554"/>
            <a:ext cx="2421442" cy="3174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4524" y="12455"/>
                  <a:pt x="11724" y="19655"/>
                  <a:pt x="21600" y="21600"/>
                </a:cubicBezTo>
              </a:path>
            </a:pathLst>
          </a:custGeom>
          <a:ln w="1270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225" name="Social Bots"/>
          <p:cNvSpPr txBox="1"/>
          <p:nvPr/>
        </p:nvSpPr>
        <p:spPr>
          <a:xfrm>
            <a:off x="2806396" y="5123739"/>
            <a:ext cx="423367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Social Bots</a:t>
            </a:r>
          </a:p>
        </p:txBody>
      </p:sp>
      <p:sp>
        <p:nvSpPr>
          <p:cNvPr id="1226" name="Humans"/>
          <p:cNvSpPr txBox="1"/>
          <p:nvPr/>
        </p:nvSpPr>
        <p:spPr>
          <a:xfrm>
            <a:off x="17466046" y="5149963"/>
            <a:ext cx="311962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Humans</a:t>
            </a:r>
          </a:p>
        </p:txBody>
      </p:sp>
      <p:sp>
        <p:nvSpPr>
          <p:cNvPr id="1227" name="metadata"/>
          <p:cNvSpPr txBox="1"/>
          <p:nvPr/>
        </p:nvSpPr>
        <p:spPr>
          <a:xfrm>
            <a:off x="7040068" y="8067785"/>
            <a:ext cx="18352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metadata</a:t>
            </a:r>
          </a:p>
        </p:txBody>
      </p:sp>
      <p:sp>
        <p:nvSpPr>
          <p:cNvPr id="1228" name="metadata"/>
          <p:cNvSpPr txBox="1"/>
          <p:nvPr/>
        </p:nvSpPr>
        <p:spPr>
          <a:xfrm>
            <a:off x="15630770" y="8067785"/>
            <a:ext cx="18352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metadata</a:t>
            </a:r>
          </a:p>
        </p:txBody>
      </p:sp>
      <p:sp>
        <p:nvSpPr>
          <p:cNvPr id="1229" name="&quot;Machine Learning&quot;"/>
          <p:cNvSpPr txBox="1"/>
          <p:nvPr/>
        </p:nvSpPr>
        <p:spPr>
          <a:xfrm>
            <a:off x="10358217" y="8348009"/>
            <a:ext cx="37261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"Machine Learning"</a:t>
            </a:r>
          </a:p>
        </p:txBody>
      </p:sp>
      <p:sp>
        <p:nvSpPr>
          <p:cNvPr id="1230" name="Botometer…"/>
          <p:cNvSpPr txBox="1"/>
          <p:nvPr>
            <p:ph type="title"/>
          </p:nvPr>
        </p:nvSpPr>
        <p:spPr>
          <a:xfrm>
            <a:off x="1778000" y="651007"/>
            <a:ext cx="20828000" cy="2859630"/>
          </a:xfrm>
          <a:prstGeom prst="rect">
            <a:avLst/>
          </a:prstGeom>
        </p:spPr>
        <p:txBody>
          <a:bodyPr/>
          <a:lstStyle/>
          <a:p>
            <a:pPr/>
            <a:r>
              <a:t>Botometer</a:t>
            </a:r>
          </a:p>
          <a:p>
            <a:pPr>
              <a:defRPr sz="4000"/>
            </a:pPr>
            <a:r>
              <a:t>aka BotOrNot</a:t>
            </a:r>
          </a:p>
        </p:txBody>
      </p:sp>
      <p:sp>
        <p:nvSpPr>
          <p:cNvPr id="1231" name="high accuracy…"/>
          <p:cNvSpPr txBox="1"/>
          <p:nvPr/>
        </p:nvSpPr>
        <p:spPr>
          <a:xfrm>
            <a:off x="10051512" y="11021799"/>
            <a:ext cx="4339591" cy="150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high accuracy</a:t>
            </a:r>
          </a:p>
          <a:p>
            <a:pPr/>
            <a:r>
              <a:t>to distinguish between</a:t>
            </a:r>
          </a:p>
          <a:p>
            <a:pPr/>
            <a:r>
              <a:t>bots and humans</a:t>
            </a:r>
          </a:p>
        </p:txBody>
      </p:sp>
      <p:grpSp>
        <p:nvGrpSpPr>
          <p:cNvPr id="1234" name="Spam accounts"/>
          <p:cNvGrpSpPr/>
          <p:nvPr/>
        </p:nvGrpSpPr>
        <p:grpSpPr>
          <a:xfrm>
            <a:off x="550640" y="4570361"/>
            <a:ext cx="6489429" cy="2126053"/>
            <a:chOff x="0" y="0"/>
            <a:chExt cx="6489428" cy="2126051"/>
          </a:xfrm>
        </p:grpSpPr>
        <p:sp>
          <p:nvSpPr>
            <p:cNvPr id="1233" name="Spam accounts"/>
            <p:cNvSpPr/>
            <p:nvPr/>
          </p:nvSpPr>
          <p:spPr>
            <a:xfrm>
              <a:off x="12699" y="355600"/>
              <a:ext cx="6464030" cy="1656152"/>
            </a:xfrm>
            <a:prstGeom prst="rect">
              <a:avLst/>
            </a:prstGeom>
            <a:solidFill>
              <a:schemeClr val="accent5">
                <a:lumOff val="-29866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6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Spam accounts</a:t>
              </a:r>
            </a:p>
          </p:txBody>
        </p:sp>
        <p:pic>
          <p:nvPicPr>
            <p:cNvPr id="1232" name="Spam accounts Spam accounts" descr="Spam accounts Spam accounts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6489430" cy="212605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Checkliste"/>
          <p:cNvSpPr/>
          <p:nvPr/>
        </p:nvSpPr>
        <p:spPr>
          <a:xfrm>
            <a:off x="7351345" y="4644669"/>
            <a:ext cx="1524001" cy="202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9" name="Checkliste"/>
          <p:cNvSpPr/>
          <p:nvPr/>
        </p:nvSpPr>
        <p:spPr>
          <a:xfrm>
            <a:off x="15567269" y="4644669"/>
            <a:ext cx="1524001" cy="2029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5"/>
                </a:lnTo>
                <a:lnTo>
                  <a:pt x="2780" y="4225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5"/>
                  <a:pt x="17628" y="4225"/>
                </a:cubicBezTo>
                <a:cubicBezTo>
                  <a:pt x="16849" y="4225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4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6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6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0" name="Gehirn"/>
          <p:cNvSpPr/>
          <p:nvPr/>
        </p:nvSpPr>
        <p:spPr>
          <a:xfrm>
            <a:off x="10972024" y="8908458"/>
            <a:ext cx="2498567" cy="1916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fill="norm" stroke="1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6" name="Verbindungslinie"/>
          <p:cNvSpPr/>
          <p:nvPr/>
        </p:nvSpPr>
        <p:spPr>
          <a:xfrm>
            <a:off x="13658115" y="6674554"/>
            <a:ext cx="2511361" cy="303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8402" y="11993"/>
                  <a:pt x="11202" y="19193"/>
                  <a:pt x="0" y="21600"/>
                </a:cubicBezTo>
              </a:path>
            </a:pathLst>
          </a:custGeom>
          <a:ln w="1270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257" name="Verbindungslinie"/>
          <p:cNvSpPr/>
          <p:nvPr/>
        </p:nvSpPr>
        <p:spPr>
          <a:xfrm>
            <a:off x="8348820" y="6674554"/>
            <a:ext cx="2421442" cy="3174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4524" y="12455"/>
                  <a:pt x="11724" y="19655"/>
                  <a:pt x="21600" y="21600"/>
                </a:cubicBezTo>
              </a:path>
            </a:pathLst>
          </a:custGeom>
          <a:ln w="1270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243" name="Social Bots"/>
          <p:cNvSpPr txBox="1"/>
          <p:nvPr/>
        </p:nvSpPr>
        <p:spPr>
          <a:xfrm>
            <a:off x="2806396" y="5123739"/>
            <a:ext cx="423367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Social Bots</a:t>
            </a:r>
          </a:p>
        </p:txBody>
      </p:sp>
      <p:sp>
        <p:nvSpPr>
          <p:cNvPr id="1244" name="Humans"/>
          <p:cNvSpPr txBox="1"/>
          <p:nvPr/>
        </p:nvSpPr>
        <p:spPr>
          <a:xfrm>
            <a:off x="17466046" y="5149963"/>
            <a:ext cx="311962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Humans</a:t>
            </a:r>
          </a:p>
        </p:txBody>
      </p:sp>
      <p:sp>
        <p:nvSpPr>
          <p:cNvPr id="1245" name="metadata"/>
          <p:cNvSpPr txBox="1"/>
          <p:nvPr/>
        </p:nvSpPr>
        <p:spPr>
          <a:xfrm>
            <a:off x="7040068" y="8067785"/>
            <a:ext cx="18352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metadata</a:t>
            </a:r>
          </a:p>
        </p:txBody>
      </p:sp>
      <p:sp>
        <p:nvSpPr>
          <p:cNvPr id="1246" name="metadata"/>
          <p:cNvSpPr txBox="1"/>
          <p:nvPr/>
        </p:nvSpPr>
        <p:spPr>
          <a:xfrm>
            <a:off x="15630770" y="8067785"/>
            <a:ext cx="18352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metadata</a:t>
            </a:r>
          </a:p>
        </p:txBody>
      </p:sp>
      <p:sp>
        <p:nvSpPr>
          <p:cNvPr id="1247" name="&quot;Machine Learning&quot;"/>
          <p:cNvSpPr txBox="1"/>
          <p:nvPr/>
        </p:nvSpPr>
        <p:spPr>
          <a:xfrm>
            <a:off x="10358217" y="8348009"/>
            <a:ext cx="37261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"Machine Learning"</a:t>
            </a:r>
          </a:p>
        </p:txBody>
      </p:sp>
      <p:sp>
        <p:nvSpPr>
          <p:cNvPr id="1248" name="Botometer…"/>
          <p:cNvSpPr txBox="1"/>
          <p:nvPr>
            <p:ph type="title"/>
          </p:nvPr>
        </p:nvSpPr>
        <p:spPr>
          <a:xfrm>
            <a:off x="1778000" y="651007"/>
            <a:ext cx="20828000" cy="2859630"/>
          </a:xfrm>
          <a:prstGeom prst="rect">
            <a:avLst/>
          </a:prstGeom>
        </p:spPr>
        <p:txBody>
          <a:bodyPr/>
          <a:lstStyle/>
          <a:p>
            <a:pPr/>
            <a:r>
              <a:t>Botometer</a:t>
            </a:r>
          </a:p>
          <a:p>
            <a:pPr>
              <a:defRPr sz="4000"/>
            </a:pPr>
            <a:r>
              <a:t>aka BotOrNot</a:t>
            </a:r>
          </a:p>
        </p:txBody>
      </p:sp>
      <p:sp>
        <p:nvSpPr>
          <p:cNvPr id="1249" name="high accuracy…"/>
          <p:cNvSpPr txBox="1"/>
          <p:nvPr/>
        </p:nvSpPr>
        <p:spPr>
          <a:xfrm>
            <a:off x="10051512" y="11021799"/>
            <a:ext cx="4339591" cy="150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high accuracy</a:t>
            </a:r>
          </a:p>
          <a:p>
            <a:pPr/>
            <a:r>
              <a:t>to distinguish between</a:t>
            </a:r>
          </a:p>
          <a:p>
            <a:pPr/>
            <a:r>
              <a:t>bots and humans</a:t>
            </a:r>
          </a:p>
        </p:txBody>
      </p:sp>
      <p:grpSp>
        <p:nvGrpSpPr>
          <p:cNvPr id="1252" name="Spam accounts"/>
          <p:cNvGrpSpPr/>
          <p:nvPr/>
        </p:nvGrpSpPr>
        <p:grpSpPr>
          <a:xfrm>
            <a:off x="550640" y="4570361"/>
            <a:ext cx="6489429" cy="2126053"/>
            <a:chOff x="0" y="0"/>
            <a:chExt cx="6489428" cy="2126051"/>
          </a:xfrm>
        </p:grpSpPr>
        <p:sp>
          <p:nvSpPr>
            <p:cNvPr id="1251" name="Spam accounts"/>
            <p:cNvSpPr/>
            <p:nvPr/>
          </p:nvSpPr>
          <p:spPr>
            <a:xfrm>
              <a:off x="12699" y="355600"/>
              <a:ext cx="6464030" cy="1656152"/>
            </a:xfrm>
            <a:prstGeom prst="rect">
              <a:avLst/>
            </a:prstGeom>
            <a:solidFill>
              <a:schemeClr val="accent5">
                <a:lumOff val="-29866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6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Spam accounts</a:t>
              </a:r>
            </a:p>
          </p:txBody>
        </p:sp>
        <p:pic>
          <p:nvPicPr>
            <p:cNvPr id="1250" name="Spam accounts Spam accounts" descr="Spam accounts Spam accounts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6489430" cy="2126052"/>
            </a:xfrm>
            <a:prstGeom prst="rect">
              <a:avLst/>
            </a:prstGeom>
            <a:effectLst/>
          </p:spPr>
        </p:pic>
      </p:grpSp>
      <p:grpSp>
        <p:nvGrpSpPr>
          <p:cNvPr id="1255" name="Never verified…"/>
          <p:cNvGrpSpPr/>
          <p:nvPr/>
        </p:nvGrpSpPr>
        <p:grpSpPr>
          <a:xfrm>
            <a:off x="10051512" y="10654979"/>
            <a:ext cx="4233674" cy="2233888"/>
            <a:chOff x="0" y="0"/>
            <a:chExt cx="4233672" cy="2233886"/>
          </a:xfrm>
        </p:grpSpPr>
        <p:sp>
          <p:nvSpPr>
            <p:cNvPr id="1254" name="Never verified…"/>
            <p:cNvSpPr/>
            <p:nvPr/>
          </p:nvSpPr>
          <p:spPr>
            <a:xfrm>
              <a:off x="12700" y="355599"/>
              <a:ext cx="4208273" cy="1763988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Never verified</a:t>
              </a:r>
            </a:p>
            <a:p>
              <a: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"in the wild"</a:t>
              </a:r>
            </a:p>
          </p:txBody>
        </p:sp>
        <p:pic>
          <p:nvPicPr>
            <p:cNvPr id="1253" name="Never verified… Never verified&#10;&quot;in the wild&quot;" descr="Never verified… Never verified&quot;in the wild&quot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4233673" cy="223388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0" t="0" r="563" b="0"/>
          <a:stretch>
            <a:fillRect/>
          </a:stretch>
        </p:blipFill>
        <p:spPr>
          <a:xfrm>
            <a:off x="4299148" y="1842476"/>
            <a:ext cx="15785589" cy="1214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https://botometer.iuni.iu.edu/"/>
          <p:cNvSpPr txBox="1"/>
          <p:nvPr/>
        </p:nvSpPr>
        <p:spPr>
          <a:xfrm>
            <a:off x="9488995" y="540391"/>
            <a:ext cx="540601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https://botometer.iuni.iu.edu/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6256" y="517568"/>
            <a:ext cx="15631488" cy="12680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880946"/>
            <a:ext cx="12192001" cy="8540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65 nobel prize laureates:…"/>
          <p:cNvSpPr txBox="1"/>
          <p:nvPr/>
        </p:nvSpPr>
        <p:spPr>
          <a:xfrm>
            <a:off x="13061105" y="5891151"/>
            <a:ext cx="8652511" cy="19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6000"/>
            </a:pPr>
            <a:r>
              <a:t>65 nobel prize laureates:</a:t>
            </a:r>
          </a:p>
          <a:p>
            <a:pPr algn="l">
              <a:defRPr sz="6000"/>
            </a:pPr>
            <a:r>
              <a:t>12% are bots</a:t>
            </a:r>
          </a:p>
        </p:txBody>
      </p:sp>
      <p:sp>
        <p:nvSpPr>
          <p:cNvPr id="1266" name="According to Botometer …"/>
          <p:cNvSpPr txBox="1"/>
          <p:nvPr/>
        </p:nvSpPr>
        <p:spPr>
          <a:xfrm>
            <a:off x="6968109" y="701736"/>
            <a:ext cx="954405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According to Botometer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85292"/>
            <a:ext cx="12192001" cy="974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3137 female directors:…"/>
          <p:cNvSpPr txBox="1"/>
          <p:nvPr/>
        </p:nvSpPr>
        <p:spPr>
          <a:xfrm>
            <a:off x="13061105" y="5891151"/>
            <a:ext cx="7920229" cy="19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6000"/>
            </a:pPr>
            <a:r>
              <a:t>3137 female directors:</a:t>
            </a:r>
          </a:p>
          <a:p>
            <a:pPr algn="l">
              <a:defRPr sz="6000"/>
            </a:pPr>
            <a:r>
              <a:t>14% are bots</a:t>
            </a:r>
          </a:p>
        </p:txBody>
      </p:sp>
      <p:sp>
        <p:nvSpPr>
          <p:cNvPr id="1270" name="According to Botometer …"/>
          <p:cNvSpPr txBox="1"/>
          <p:nvPr/>
        </p:nvSpPr>
        <p:spPr>
          <a:xfrm>
            <a:off x="6968109" y="701736"/>
            <a:ext cx="954405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According to Botometer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32538"/>
            <a:ext cx="12192001" cy="99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96 NASA accounts:…"/>
          <p:cNvSpPr txBox="1"/>
          <p:nvPr/>
        </p:nvSpPr>
        <p:spPr>
          <a:xfrm>
            <a:off x="13061105" y="5891151"/>
            <a:ext cx="6973825" cy="19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6000"/>
            </a:pPr>
            <a:r>
              <a:t>96 NASA accounts:</a:t>
            </a:r>
          </a:p>
          <a:p>
            <a:pPr algn="l">
              <a:defRPr sz="6000"/>
            </a:pPr>
            <a:r>
              <a:t>14% are bots</a:t>
            </a:r>
          </a:p>
        </p:txBody>
      </p:sp>
      <p:sp>
        <p:nvSpPr>
          <p:cNvPr id="1274" name="According to Botometer …"/>
          <p:cNvSpPr txBox="1"/>
          <p:nvPr/>
        </p:nvSpPr>
        <p:spPr>
          <a:xfrm>
            <a:off x="6968109" y="701736"/>
            <a:ext cx="954405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According to Botometer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17.7% of @Reuters journalists are bots…"/>
          <p:cNvSpPr txBox="1"/>
          <p:nvPr/>
        </p:nvSpPr>
        <p:spPr>
          <a:xfrm>
            <a:off x="2231609" y="5252837"/>
            <a:ext cx="20290410" cy="3737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96874" indent="-396874" algn="l">
              <a:buSzPct val="125000"/>
              <a:buChar char="•"/>
              <a:defRPr b="0" sz="6000"/>
            </a:pPr>
            <a:r>
              <a:t>17.7% of @Reuters journalists are bots</a:t>
            </a:r>
          </a:p>
          <a:p>
            <a:pPr marL="396874" indent="-396874" algn="l">
              <a:buSzPct val="125000"/>
              <a:buChar char="•"/>
              <a:defRPr b="0" sz="6000"/>
            </a:pPr>
            <a:r>
              <a:t>21.9% of @UN_Women staff are bots</a:t>
            </a:r>
          </a:p>
          <a:p>
            <a:pPr marL="396874" indent="-396874" algn="l">
              <a:buSzPct val="125000"/>
              <a:buChar char="•"/>
              <a:defRPr b="0" sz="6000"/>
            </a:pPr>
            <a:r>
              <a:t>35.9% of the staff of german news agency @dpa are bots</a:t>
            </a:r>
          </a:p>
          <a:p>
            <a:pPr marL="396874" indent="-396874" algn="l">
              <a:buSzPct val="125000"/>
              <a:buChar char="•"/>
              <a:defRPr b="0" sz="6000"/>
            </a:pPr>
            <a:r>
              <a:t>30.5% of the federal parliament of Bavaria are bots</a:t>
            </a:r>
          </a:p>
        </p:txBody>
      </p:sp>
      <p:sp>
        <p:nvSpPr>
          <p:cNvPr id="1277" name="According to Botometer …"/>
          <p:cNvSpPr txBox="1"/>
          <p:nvPr/>
        </p:nvSpPr>
        <p:spPr>
          <a:xfrm>
            <a:off x="6968109" y="701736"/>
            <a:ext cx="954405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According to Botometer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38250"/>
            <a:ext cx="7823201" cy="11239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" name="Gruppieren"/>
          <p:cNvGrpSpPr/>
          <p:nvPr/>
        </p:nvGrpSpPr>
        <p:grpSpPr>
          <a:xfrm>
            <a:off x="17978508" y="4110374"/>
            <a:ext cx="6162522" cy="3713883"/>
            <a:chOff x="0" y="0"/>
            <a:chExt cx="6162520" cy="3713881"/>
          </a:xfrm>
        </p:grpSpPr>
        <p:sp>
          <p:nvSpPr>
            <p:cNvPr id="148" name="Wolke"/>
            <p:cNvSpPr/>
            <p:nvPr/>
          </p:nvSpPr>
          <p:spPr>
            <a:xfrm>
              <a:off x="0" y="0"/>
              <a:ext cx="6162521" cy="3713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2AA3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49" name="Bild" descr="Bild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41929" y="1368517"/>
              <a:ext cx="2184299" cy="1779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According to Botometer …"/>
          <p:cNvSpPr txBox="1"/>
          <p:nvPr/>
        </p:nvSpPr>
        <p:spPr>
          <a:xfrm>
            <a:off x="6968109" y="701736"/>
            <a:ext cx="954405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According to Botometer …</a:t>
            </a:r>
          </a:p>
        </p:txBody>
      </p:sp>
      <p:pic>
        <p:nvPicPr>
          <p:cNvPr id="1280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344350" y="2423150"/>
            <a:ext cx="17695300" cy="11292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56485"/>
            <a:ext cx="12192001" cy="11136727"/>
          </a:xfrm>
          <a:prstGeom prst="rect">
            <a:avLst/>
          </a:prstGeom>
          <a:ln w="12700">
            <a:miter lim="400000"/>
          </a:ln>
        </p:spPr>
      </p:pic>
      <p:sp>
        <p:nvSpPr>
          <p:cNvPr id="1285" name="937 bots from botwiki.org:…"/>
          <p:cNvSpPr txBox="1"/>
          <p:nvPr/>
        </p:nvSpPr>
        <p:spPr>
          <a:xfrm>
            <a:off x="13061105" y="5891151"/>
            <a:ext cx="9267445" cy="19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6000"/>
            </a:pPr>
            <a:r>
              <a:t>937 bots from botwiki.org:</a:t>
            </a:r>
          </a:p>
          <a:p>
            <a:pPr algn="l">
              <a:defRPr sz="6000"/>
            </a:pPr>
            <a:r>
              <a:t>61% are humans</a:t>
            </a:r>
          </a:p>
        </p:txBody>
      </p:sp>
      <p:sp>
        <p:nvSpPr>
          <p:cNvPr id="1286" name="According to Botometer …"/>
          <p:cNvSpPr txBox="1"/>
          <p:nvPr/>
        </p:nvSpPr>
        <p:spPr>
          <a:xfrm>
            <a:off x="6968109" y="701736"/>
            <a:ext cx="954405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According to Botometer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Botometer reaches…"/>
          <p:cNvSpPr txBox="1"/>
          <p:nvPr>
            <p:ph type="title"/>
          </p:nvPr>
        </p:nvSpPr>
        <p:spPr>
          <a:xfrm>
            <a:off x="1778000" y="3607731"/>
            <a:ext cx="20828000" cy="6500538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Botometer</a:t>
            </a:r>
            <a:r>
              <a:t> reaches</a:t>
            </a:r>
          </a:p>
          <a:p>
            <a:pPr>
              <a:defRPr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false</a:t>
            </a:r>
            <a:r>
              <a:t>-positive/-negative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rates</a:t>
            </a:r>
          </a:p>
          <a:p>
            <a:pPr>
              <a:defRPr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up to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50% and more</a:t>
            </a:r>
            <a:r>
              <a:t>!</a:t>
            </a:r>
          </a:p>
          <a:p>
            <a:pPr>
              <a:defRPr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(worse than flipping a coin)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Botomete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26440">
              <a:defRPr sz="9856"/>
            </a:pPr>
            <a:r>
              <a:t>Botometer</a:t>
            </a:r>
          </a:p>
          <a:p>
            <a:pPr defTabSz="726440">
              <a:defRPr sz="9856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is used by</a:t>
            </a:r>
          </a:p>
          <a:p>
            <a:pPr defTabSz="726440">
              <a:defRPr sz="9856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many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other scientists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3753" y="5534149"/>
            <a:ext cx="7098750" cy="6880717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Twitter followers…"/>
          <p:cNvSpPr txBox="1"/>
          <p:nvPr/>
        </p:nvSpPr>
        <p:spPr>
          <a:xfrm>
            <a:off x="13324874" y="6858000"/>
            <a:ext cx="6521959" cy="2848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6000"/>
            </a:pPr>
            <a:r>
              <a:t>Twitter followers</a:t>
            </a:r>
          </a:p>
          <a:p>
            <a:pPr algn="l">
              <a:defRPr b="0" sz="6000"/>
            </a:pPr>
            <a:r>
              <a:t>of german parties:</a:t>
            </a:r>
          </a:p>
          <a:p>
            <a:pPr algn="l">
              <a:defRPr sz="6000"/>
            </a:pPr>
            <a:r>
              <a:t>10% are bots</a:t>
            </a:r>
          </a:p>
        </p:txBody>
      </p:sp>
      <p:pic>
        <p:nvPicPr>
          <p:cNvPr id="1294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9999" y="622299"/>
            <a:ext cx="16764001" cy="360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9" name="of 530'000 followers…"/>
          <p:cNvSpPr txBox="1"/>
          <p:nvPr/>
        </p:nvSpPr>
        <p:spPr>
          <a:xfrm>
            <a:off x="16871105" y="1272259"/>
            <a:ext cx="7226809" cy="2848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6000"/>
            </a:pPr>
            <a:r>
              <a:t>of 530'000 followers</a:t>
            </a:r>
          </a:p>
          <a:p>
            <a:pPr algn="l">
              <a:defRPr b="0" sz="6000"/>
            </a:pPr>
            <a:r>
              <a:t>of german parties:</a:t>
            </a:r>
          </a:p>
          <a:p>
            <a:pPr algn="l">
              <a:defRPr sz="6000"/>
            </a:pPr>
            <a:r>
              <a:t>53% are bots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4" name="Linie"/>
          <p:cNvSpPr/>
          <p:nvPr/>
        </p:nvSpPr>
        <p:spPr>
          <a:xfrm>
            <a:off x="5140752" y="1494577"/>
            <a:ext cx="12195632" cy="10194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517" fill="norm" stroke="1" extrusionOk="0">
                <a:moveTo>
                  <a:pt x="0" y="0"/>
                </a:moveTo>
                <a:cubicBezTo>
                  <a:pt x="5169" y="819"/>
                  <a:pt x="10185" y="2694"/>
                  <a:pt x="14832" y="5542"/>
                </a:cubicBezTo>
                <a:cubicBezTo>
                  <a:pt x="18299" y="7668"/>
                  <a:pt x="21600" y="10890"/>
                  <a:pt x="21337" y="15398"/>
                </a:cubicBezTo>
                <a:cubicBezTo>
                  <a:pt x="21132" y="18906"/>
                  <a:pt x="18676" y="21600"/>
                  <a:pt x="15759" y="21515"/>
                </a:cubicBezTo>
              </a:path>
            </a:pathLst>
          </a:custGeom>
          <a:ln w="1016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9" name="Linie"/>
          <p:cNvSpPr/>
          <p:nvPr/>
        </p:nvSpPr>
        <p:spPr>
          <a:xfrm>
            <a:off x="5140752" y="1494577"/>
            <a:ext cx="10805761" cy="11450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4" h="21600" fill="norm" stroke="1" extrusionOk="0">
                <a:moveTo>
                  <a:pt x="0" y="0"/>
                </a:moveTo>
                <a:cubicBezTo>
                  <a:pt x="4419" y="1643"/>
                  <a:pt x="8733" y="3542"/>
                  <a:pt x="12918" y="5686"/>
                </a:cubicBezTo>
                <a:cubicBezTo>
                  <a:pt x="16441" y="7492"/>
                  <a:pt x="20019" y="9748"/>
                  <a:pt x="20856" y="13495"/>
                </a:cubicBezTo>
                <a:cubicBezTo>
                  <a:pt x="21600" y="16830"/>
                  <a:pt x="19829" y="20213"/>
                  <a:pt x="16613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4" name="Oval"/>
          <p:cNvSpPr/>
          <p:nvPr/>
        </p:nvSpPr>
        <p:spPr>
          <a:xfrm rot="18900000">
            <a:off x="-238622" y="6174153"/>
            <a:ext cx="5514007" cy="3327608"/>
          </a:xfrm>
          <a:prstGeom prst="ellips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9" name="Kreis"/>
          <p:cNvSpPr/>
          <p:nvPr/>
        </p:nvSpPr>
        <p:spPr>
          <a:xfrm>
            <a:off x="13734561" y="7171401"/>
            <a:ext cx="678867" cy="678867"/>
          </a:xfrm>
          <a:prstGeom prst="ellips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0" name="Kreis"/>
          <p:cNvSpPr/>
          <p:nvPr/>
        </p:nvSpPr>
        <p:spPr>
          <a:xfrm>
            <a:off x="7794869" y="6908800"/>
            <a:ext cx="678867" cy="678867"/>
          </a:xfrm>
          <a:prstGeom prst="ellips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38250"/>
            <a:ext cx="7823201" cy="11239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uppieren"/>
          <p:cNvGrpSpPr/>
          <p:nvPr/>
        </p:nvGrpSpPr>
        <p:grpSpPr>
          <a:xfrm>
            <a:off x="17978508" y="4110374"/>
            <a:ext cx="6162522" cy="3713883"/>
            <a:chOff x="0" y="0"/>
            <a:chExt cx="6162520" cy="3713881"/>
          </a:xfrm>
        </p:grpSpPr>
        <p:sp>
          <p:nvSpPr>
            <p:cNvPr id="155" name="Wolke"/>
            <p:cNvSpPr/>
            <p:nvPr/>
          </p:nvSpPr>
          <p:spPr>
            <a:xfrm>
              <a:off x="0" y="0"/>
              <a:ext cx="6162521" cy="3713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2AA3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56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41929" y="1368517"/>
              <a:ext cx="2184299" cy="1779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8" name="twitter.com/get_tweet?id=1184477532474753024"/>
          <p:cNvSpPr txBox="1"/>
          <p:nvPr/>
        </p:nvSpPr>
        <p:spPr>
          <a:xfrm>
            <a:off x="8944991" y="2501192"/>
            <a:ext cx="867232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twitter.com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get_tweet</a:t>
            </a:r>
            <a:r>
              <a:t>?id=1184477532474753024</a:t>
            </a:r>
          </a:p>
        </p:txBody>
      </p:sp>
      <p:sp>
        <p:nvSpPr>
          <p:cNvPr id="160" name="Verbindungslinie"/>
          <p:cNvSpPr/>
          <p:nvPr/>
        </p:nvSpPr>
        <p:spPr>
          <a:xfrm>
            <a:off x="8134446" y="3818227"/>
            <a:ext cx="9352173" cy="567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fill="norm" stroke="1" extrusionOk="0">
                <a:moveTo>
                  <a:pt x="0" y="16211"/>
                </a:moveTo>
                <a:cubicBezTo>
                  <a:pt x="7190" y="-4844"/>
                  <a:pt x="14390" y="-5389"/>
                  <a:pt x="21600" y="14576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Botometer is a blackbox algorithm…"/>
          <p:cNvSpPr txBox="1"/>
          <p:nvPr>
            <p:ph type="title"/>
          </p:nvPr>
        </p:nvSpPr>
        <p:spPr>
          <a:xfrm>
            <a:off x="1778000" y="3607731"/>
            <a:ext cx="20828000" cy="6500539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Botometer</a:t>
            </a:r>
            <a:r>
              <a:t> is a blackbox algorithm</a:t>
            </a:r>
          </a:p>
          <a:p>
            <a:pPr>
              <a:defRPr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that classifies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people as bots</a:t>
            </a:r>
            <a:endParaRPr>
              <a:latin typeface="+mn-lt"/>
              <a:ea typeface="+mn-ea"/>
              <a:cs typeface="+mn-cs"/>
              <a:sym typeface="Helvetica Neue Medium"/>
            </a:endParaRPr>
          </a:p>
          <a:p>
            <a:pPr>
              <a:defRPr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and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delegitimises </a:t>
            </a:r>
            <a:r>
              <a:t>movements.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15 times"/>
          <p:cNvSpPr txBox="1"/>
          <p:nvPr/>
        </p:nvSpPr>
        <p:spPr>
          <a:xfrm>
            <a:off x="5710237" y="9618209"/>
            <a:ext cx="145087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26C3F0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15 times</a:t>
            </a:r>
          </a:p>
        </p:txBody>
      </p:sp>
      <p:sp>
        <p:nvSpPr>
          <p:cNvPr id="1329" name="Southern"/>
          <p:cNvSpPr txBox="1"/>
          <p:nvPr/>
        </p:nvSpPr>
        <p:spPr>
          <a:xfrm>
            <a:off x="5710237" y="7989989"/>
            <a:ext cx="197485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Southern </a:t>
            </a:r>
          </a:p>
        </p:txBody>
      </p:sp>
      <p:sp>
        <p:nvSpPr>
          <p:cNvPr id="1330" name="California"/>
          <p:cNvSpPr txBox="1"/>
          <p:nvPr/>
        </p:nvSpPr>
        <p:spPr>
          <a:xfrm>
            <a:off x="5710237" y="8463064"/>
            <a:ext cx="229552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California</a:t>
            </a:r>
          </a:p>
        </p:txBody>
      </p:sp>
      <p:sp>
        <p:nvSpPr>
          <p:cNvPr id="1331" name="/Indiana"/>
          <p:cNvSpPr txBox="1"/>
          <p:nvPr/>
        </p:nvSpPr>
        <p:spPr>
          <a:xfrm>
            <a:off x="5710237" y="8936139"/>
            <a:ext cx="20701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/Indiana</a:t>
            </a:r>
          </a:p>
        </p:txBody>
      </p:sp>
      <p:sp>
        <p:nvSpPr>
          <p:cNvPr id="1332" name="9 times"/>
          <p:cNvSpPr txBox="1"/>
          <p:nvPr/>
        </p:nvSpPr>
        <p:spPr>
          <a:xfrm>
            <a:off x="6821487" y="12504284"/>
            <a:ext cx="111019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6A2C4F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9 times</a:t>
            </a:r>
          </a:p>
        </p:txBody>
      </p:sp>
      <p:sp>
        <p:nvSpPr>
          <p:cNvPr id="1333" name="Berkeley"/>
          <p:cNvSpPr txBox="1"/>
          <p:nvPr/>
        </p:nvSpPr>
        <p:spPr>
          <a:xfrm>
            <a:off x="6791325" y="11376127"/>
            <a:ext cx="21897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6A2C4F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Berkeley</a:t>
            </a:r>
          </a:p>
        </p:txBody>
      </p:sp>
      <p:sp>
        <p:nvSpPr>
          <p:cNvPr id="1334" name="/Swansea"/>
          <p:cNvSpPr txBox="1"/>
          <p:nvPr/>
        </p:nvSpPr>
        <p:spPr>
          <a:xfrm>
            <a:off x="6791325" y="11849202"/>
            <a:ext cx="222482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6A2C4F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/Swansea</a:t>
            </a:r>
          </a:p>
        </p:txBody>
      </p:sp>
      <p:sp>
        <p:nvSpPr>
          <p:cNvPr id="1335" name="27 times"/>
          <p:cNvSpPr txBox="1"/>
          <p:nvPr/>
        </p:nvSpPr>
        <p:spPr>
          <a:xfrm>
            <a:off x="4716462" y="3374571"/>
            <a:ext cx="12240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27 times</a:t>
            </a:r>
          </a:p>
        </p:txBody>
      </p:sp>
      <p:sp>
        <p:nvSpPr>
          <p:cNvPr id="1336" name="Oxford"/>
          <p:cNvSpPr txBox="1"/>
          <p:nvPr/>
        </p:nvSpPr>
        <p:spPr>
          <a:xfrm>
            <a:off x="4706937" y="2835376"/>
            <a:ext cx="186584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3800">
                <a:solidFill>
                  <a:srgbClr val="5B76B9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Oxford</a:t>
            </a:r>
          </a:p>
        </p:txBody>
      </p:sp>
      <p:sp>
        <p:nvSpPr>
          <p:cNvPr id="1337" name="&quot;The Computational"/>
          <p:cNvSpPr txBox="1"/>
          <p:nvPr/>
        </p:nvSpPr>
        <p:spPr>
          <a:xfrm>
            <a:off x="4703762" y="3742871"/>
            <a:ext cx="21897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 "The Computational </a:t>
            </a:r>
          </a:p>
        </p:txBody>
      </p:sp>
      <p:sp>
        <p:nvSpPr>
          <p:cNvPr id="1338" name="Propaganda Project"/>
          <p:cNvSpPr txBox="1"/>
          <p:nvPr/>
        </p:nvSpPr>
        <p:spPr>
          <a:xfrm>
            <a:off x="4703762" y="4019096"/>
            <a:ext cx="2070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Propaganda Project </a:t>
            </a:r>
          </a:p>
        </p:txBody>
      </p:sp>
      <p:sp>
        <p:nvSpPr>
          <p:cNvPr id="1339" name="of Oxford University&quot;"/>
          <p:cNvSpPr txBox="1"/>
          <p:nvPr/>
        </p:nvSpPr>
        <p:spPr>
          <a:xfrm>
            <a:off x="4703762" y="4296909"/>
            <a:ext cx="219425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of Oxford University"</a:t>
            </a:r>
          </a:p>
        </p:txBody>
      </p:sp>
      <p:sp>
        <p:nvSpPr>
          <p:cNvPr id="1340" name="Form"/>
          <p:cNvSpPr/>
          <p:nvPr/>
        </p:nvSpPr>
        <p:spPr>
          <a:xfrm>
            <a:off x="14862175" y="6873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1" name="Form"/>
          <p:cNvSpPr/>
          <p:nvPr/>
        </p:nvSpPr>
        <p:spPr>
          <a:xfrm>
            <a:off x="14862175" y="960437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2" name="Form"/>
          <p:cNvSpPr/>
          <p:nvPr/>
        </p:nvSpPr>
        <p:spPr>
          <a:xfrm>
            <a:off x="14862175" y="17795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3" name="Form"/>
          <p:cNvSpPr/>
          <p:nvPr/>
        </p:nvSpPr>
        <p:spPr>
          <a:xfrm>
            <a:off x="14862175" y="20542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4" name="Form"/>
          <p:cNvSpPr/>
          <p:nvPr/>
        </p:nvSpPr>
        <p:spPr>
          <a:xfrm>
            <a:off x="14862175" y="23272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5" name="Form"/>
          <p:cNvSpPr/>
          <p:nvPr/>
        </p:nvSpPr>
        <p:spPr>
          <a:xfrm>
            <a:off x="14862175" y="26003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6" name="Form"/>
          <p:cNvSpPr/>
          <p:nvPr/>
        </p:nvSpPr>
        <p:spPr>
          <a:xfrm>
            <a:off x="14862175" y="2873375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7" name="Form"/>
          <p:cNvSpPr/>
          <p:nvPr/>
        </p:nvSpPr>
        <p:spPr>
          <a:xfrm>
            <a:off x="14862175" y="34194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8" name="Form"/>
          <p:cNvSpPr/>
          <p:nvPr/>
        </p:nvSpPr>
        <p:spPr>
          <a:xfrm>
            <a:off x="14862175" y="36925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9" name="Form"/>
          <p:cNvSpPr/>
          <p:nvPr/>
        </p:nvSpPr>
        <p:spPr>
          <a:xfrm>
            <a:off x="14862175" y="39655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0" name="Form"/>
          <p:cNvSpPr/>
          <p:nvPr/>
        </p:nvSpPr>
        <p:spPr>
          <a:xfrm>
            <a:off x="14862175" y="4238625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1" name="Form"/>
          <p:cNvSpPr/>
          <p:nvPr/>
        </p:nvSpPr>
        <p:spPr>
          <a:xfrm>
            <a:off x="14862175" y="45116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2" name="Form"/>
          <p:cNvSpPr/>
          <p:nvPr/>
        </p:nvSpPr>
        <p:spPr>
          <a:xfrm>
            <a:off x="14862175" y="47847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3" name="Form"/>
          <p:cNvSpPr/>
          <p:nvPr/>
        </p:nvSpPr>
        <p:spPr>
          <a:xfrm>
            <a:off x="14862175" y="5057775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4" name="Form"/>
          <p:cNvSpPr/>
          <p:nvPr/>
        </p:nvSpPr>
        <p:spPr>
          <a:xfrm>
            <a:off x="14862175" y="587851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5" name="Form"/>
          <p:cNvSpPr/>
          <p:nvPr/>
        </p:nvSpPr>
        <p:spPr>
          <a:xfrm>
            <a:off x="14862175" y="64246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6" name="Form"/>
          <p:cNvSpPr/>
          <p:nvPr/>
        </p:nvSpPr>
        <p:spPr>
          <a:xfrm>
            <a:off x="14862175" y="66976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7" name="Form"/>
          <p:cNvSpPr/>
          <p:nvPr/>
        </p:nvSpPr>
        <p:spPr>
          <a:xfrm>
            <a:off x="14862175" y="6970712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8" name="Form"/>
          <p:cNvSpPr/>
          <p:nvPr/>
        </p:nvSpPr>
        <p:spPr>
          <a:xfrm>
            <a:off x="14862175" y="77898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9" name="Form"/>
          <p:cNvSpPr/>
          <p:nvPr/>
        </p:nvSpPr>
        <p:spPr>
          <a:xfrm>
            <a:off x="14862175" y="83359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0" name="Form"/>
          <p:cNvSpPr/>
          <p:nvPr/>
        </p:nvSpPr>
        <p:spPr>
          <a:xfrm>
            <a:off x="14862175" y="86090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1" name="Form"/>
          <p:cNvSpPr/>
          <p:nvPr/>
        </p:nvSpPr>
        <p:spPr>
          <a:xfrm>
            <a:off x="14862175" y="88820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2" name="Form"/>
          <p:cNvSpPr/>
          <p:nvPr/>
        </p:nvSpPr>
        <p:spPr>
          <a:xfrm>
            <a:off x="14862175" y="94281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3" name="Form"/>
          <p:cNvSpPr/>
          <p:nvPr/>
        </p:nvSpPr>
        <p:spPr>
          <a:xfrm>
            <a:off x="14862175" y="97012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4" name="Form"/>
          <p:cNvSpPr/>
          <p:nvPr/>
        </p:nvSpPr>
        <p:spPr>
          <a:xfrm>
            <a:off x="14862175" y="99742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5" name="Form"/>
          <p:cNvSpPr/>
          <p:nvPr/>
        </p:nvSpPr>
        <p:spPr>
          <a:xfrm>
            <a:off x="14862175" y="102489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6" name="Form"/>
          <p:cNvSpPr/>
          <p:nvPr/>
        </p:nvSpPr>
        <p:spPr>
          <a:xfrm>
            <a:off x="14862175" y="1052195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7" name="Form"/>
          <p:cNvSpPr/>
          <p:nvPr/>
        </p:nvSpPr>
        <p:spPr>
          <a:xfrm>
            <a:off x="14862175" y="110680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8" name="Form"/>
          <p:cNvSpPr/>
          <p:nvPr/>
        </p:nvSpPr>
        <p:spPr>
          <a:xfrm>
            <a:off x="14862175" y="1134110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9" name="Form"/>
          <p:cNvSpPr/>
          <p:nvPr/>
        </p:nvSpPr>
        <p:spPr>
          <a:xfrm>
            <a:off x="14862175" y="118872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0" name="Form"/>
          <p:cNvSpPr/>
          <p:nvPr/>
        </p:nvSpPr>
        <p:spPr>
          <a:xfrm>
            <a:off x="14862175" y="121602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1" name="Form"/>
          <p:cNvSpPr/>
          <p:nvPr/>
        </p:nvSpPr>
        <p:spPr>
          <a:xfrm>
            <a:off x="14862175" y="124333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2" name="Form"/>
          <p:cNvSpPr/>
          <p:nvPr/>
        </p:nvSpPr>
        <p:spPr>
          <a:xfrm>
            <a:off x="14862175" y="12706350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3" name="Form"/>
          <p:cNvSpPr/>
          <p:nvPr/>
        </p:nvSpPr>
        <p:spPr>
          <a:xfrm>
            <a:off x="14862175" y="129794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4" name="Form"/>
          <p:cNvSpPr/>
          <p:nvPr/>
        </p:nvSpPr>
        <p:spPr>
          <a:xfrm>
            <a:off x="7077075" y="687387"/>
            <a:ext cx="7762516" cy="48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16"/>
                </a:moveTo>
                <a:lnTo>
                  <a:pt x="0" y="21600"/>
                </a:lnTo>
                <a:cubicBezTo>
                  <a:pt x="11081" y="21600"/>
                  <a:pt x="10520" y="10333"/>
                  <a:pt x="21600" y="10333"/>
                </a:cubicBezTo>
                <a:lnTo>
                  <a:pt x="21600" y="0"/>
                </a:lnTo>
                <a:cubicBezTo>
                  <a:pt x="10520" y="0"/>
                  <a:pt x="11081" y="12216"/>
                  <a:pt x="0" y="12216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5" name="Form"/>
          <p:cNvSpPr/>
          <p:nvPr/>
        </p:nvSpPr>
        <p:spPr>
          <a:xfrm>
            <a:off x="7077075" y="960437"/>
            <a:ext cx="7762516" cy="420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791"/>
                </a:moveTo>
                <a:lnTo>
                  <a:pt x="0" y="21600"/>
                </a:lnTo>
                <a:cubicBezTo>
                  <a:pt x="11081" y="21600"/>
                  <a:pt x="10520" y="11883"/>
                  <a:pt x="21600" y="11883"/>
                </a:cubicBezTo>
                <a:lnTo>
                  <a:pt x="21600" y="0"/>
                </a:lnTo>
                <a:cubicBezTo>
                  <a:pt x="10520" y="0"/>
                  <a:pt x="11081" y="10791"/>
                  <a:pt x="0" y="10791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6" name="Form"/>
          <p:cNvSpPr/>
          <p:nvPr/>
        </p:nvSpPr>
        <p:spPr>
          <a:xfrm>
            <a:off x="7077075" y="1233487"/>
            <a:ext cx="7762516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884"/>
                </a:moveTo>
                <a:lnTo>
                  <a:pt x="0" y="21600"/>
                </a:lnTo>
                <a:cubicBezTo>
                  <a:pt x="11081" y="21600"/>
                  <a:pt x="10520" y="13979"/>
                  <a:pt x="21600" y="13979"/>
                </a:cubicBezTo>
                <a:lnTo>
                  <a:pt x="21600" y="0"/>
                </a:lnTo>
                <a:cubicBezTo>
                  <a:pt x="10520" y="0"/>
                  <a:pt x="11081" y="8884"/>
                  <a:pt x="0" y="8884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7" name="Form"/>
          <p:cNvSpPr/>
          <p:nvPr/>
        </p:nvSpPr>
        <p:spPr>
          <a:xfrm>
            <a:off x="7077075" y="1506537"/>
            <a:ext cx="7762516" cy="294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9"/>
                </a:moveTo>
                <a:lnTo>
                  <a:pt x="0" y="21600"/>
                </a:lnTo>
                <a:cubicBezTo>
                  <a:pt x="11081" y="21600"/>
                  <a:pt x="10520" y="16953"/>
                  <a:pt x="21600" y="16953"/>
                </a:cubicBezTo>
                <a:lnTo>
                  <a:pt x="21600" y="0"/>
                </a:lnTo>
                <a:cubicBezTo>
                  <a:pt x="10520" y="0"/>
                  <a:pt x="11081" y="6179"/>
                  <a:pt x="0" y="6179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8" name="Form"/>
          <p:cNvSpPr/>
          <p:nvPr/>
        </p:nvSpPr>
        <p:spPr>
          <a:xfrm>
            <a:off x="7077075" y="1779587"/>
            <a:ext cx="7762516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5"/>
                </a:moveTo>
                <a:lnTo>
                  <a:pt x="0" y="21600"/>
                </a:lnTo>
                <a:cubicBezTo>
                  <a:pt x="11081" y="21600"/>
                  <a:pt x="10520" y="21600"/>
                  <a:pt x="21600" y="21600"/>
                </a:cubicBezTo>
                <a:lnTo>
                  <a:pt x="21600" y="0"/>
                </a:lnTo>
                <a:cubicBezTo>
                  <a:pt x="10520" y="0"/>
                  <a:pt x="11081" y="1985"/>
                  <a:pt x="0" y="1985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9" name="Form"/>
          <p:cNvSpPr/>
          <p:nvPr/>
        </p:nvSpPr>
        <p:spPr>
          <a:xfrm>
            <a:off x="7077075" y="2011362"/>
            <a:ext cx="7762516" cy="272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6620"/>
                </a:lnTo>
                <a:cubicBezTo>
                  <a:pt x="11081" y="16620"/>
                  <a:pt x="10520" y="21600"/>
                  <a:pt x="21600" y="21600"/>
                </a:cubicBezTo>
                <a:lnTo>
                  <a:pt x="21600" y="3330"/>
                </a:lnTo>
                <a:cubicBezTo>
                  <a:pt x="10520" y="333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80" name="Form"/>
          <p:cNvSpPr/>
          <p:nvPr/>
        </p:nvSpPr>
        <p:spPr>
          <a:xfrm>
            <a:off x="7077075" y="2220912"/>
            <a:ext cx="7762516" cy="336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3506"/>
                </a:lnTo>
                <a:cubicBezTo>
                  <a:pt x="11081" y="13506"/>
                  <a:pt x="10520" y="21600"/>
                  <a:pt x="21600" y="21600"/>
                </a:cubicBezTo>
                <a:lnTo>
                  <a:pt x="21600" y="6753"/>
                </a:lnTo>
                <a:cubicBezTo>
                  <a:pt x="10520" y="675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81" name="Form"/>
          <p:cNvSpPr/>
          <p:nvPr/>
        </p:nvSpPr>
        <p:spPr>
          <a:xfrm>
            <a:off x="7077075" y="2432050"/>
            <a:ext cx="7762516" cy="39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1355"/>
                </a:lnTo>
                <a:cubicBezTo>
                  <a:pt x="11081" y="11355"/>
                  <a:pt x="10520" y="21600"/>
                  <a:pt x="21600" y="21600"/>
                </a:cubicBezTo>
                <a:lnTo>
                  <a:pt x="21600" y="9096"/>
                </a:lnTo>
                <a:cubicBezTo>
                  <a:pt x="10520" y="9096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82" name="Form"/>
          <p:cNvSpPr/>
          <p:nvPr/>
        </p:nvSpPr>
        <p:spPr>
          <a:xfrm>
            <a:off x="7077075" y="2641600"/>
            <a:ext cx="7762516" cy="46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824"/>
                </a:lnTo>
                <a:cubicBezTo>
                  <a:pt x="11081" y="9824"/>
                  <a:pt x="10520" y="21600"/>
                  <a:pt x="21600" y="21600"/>
                </a:cubicBezTo>
                <a:lnTo>
                  <a:pt x="21600" y="10800"/>
                </a:lnTo>
                <a:cubicBezTo>
                  <a:pt x="10520" y="1080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83" name="Form"/>
          <p:cNvSpPr/>
          <p:nvPr/>
        </p:nvSpPr>
        <p:spPr>
          <a:xfrm>
            <a:off x="7077075" y="2851150"/>
            <a:ext cx="7762516" cy="525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8646"/>
                </a:lnTo>
                <a:cubicBezTo>
                  <a:pt x="11081" y="8646"/>
                  <a:pt x="10520" y="21600"/>
                  <a:pt x="21600" y="21600"/>
                </a:cubicBezTo>
                <a:lnTo>
                  <a:pt x="21600" y="12095"/>
                </a:lnTo>
                <a:cubicBezTo>
                  <a:pt x="10520" y="1209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84" name="Form"/>
          <p:cNvSpPr/>
          <p:nvPr/>
        </p:nvSpPr>
        <p:spPr>
          <a:xfrm>
            <a:off x="7077075" y="3062287"/>
            <a:ext cx="7762516" cy="588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7707"/>
                </a:lnTo>
                <a:cubicBezTo>
                  <a:pt x="11081" y="7707"/>
                  <a:pt x="10520" y="21600"/>
                  <a:pt x="21600" y="21600"/>
                </a:cubicBezTo>
                <a:lnTo>
                  <a:pt x="21600" y="13113"/>
                </a:lnTo>
                <a:cubicBezTo>
                  <a:pt x="10520" y="1311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85" name="Form"/>
          <p:cNvSpPr/>
          <p:nvPr/>
        </p:nvSpPr>
        <p:spPr>
          <a:xfrm>
            <a:off x="7077075" y="3271837"/>
            <a:ext cx="7762516" cy="652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969"/>
                </a:lnTo>
                <a:cubicBezTo>
                  <a:pt x="11081" y="6969"/>
                  <a:pt x="10520" y="21600"/>
                  <a:pt x="21600" y="21600"/>
                </a:cubicBezTo>
                <a:lnTo>
                  <a:pt x="21600" y="13939"/>
                </a:lnTo>
                <a:cubicBezTo>
                  <a:pt x="10520" y="13939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86" name="Form"/>
          <p:cNvSpPr/>
          <p:nvPr/>
        </p:nvSpPr>
        <p:spPr>
          <a:xfrm>
            <a:off x="7077075" y="3482975"/>
            <a:ext cx="7762516" cy="714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355"/>
                </a:lnTo>
                <a:cubicBezTo>
                  <a:pt x="11081" y="6355"/>
                  <a:pt x="10520" y="21600"/>
                  <a:pt x="21600" y="21600"/>
                </a:cubicBezTo>
                <a:lnTo>
                  <a:pt x="21600" y="14614"/>
                </a:lnTo>
                <a:cubicBezTo>
                  <a:pt x="10520" y="14614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87" name="Form"/>
          <p:cNvSpPr/>
          <p:nvPr/>
        </p:nvSpPr>
        <p:spPr>
          <a:xfrm>
            <a:off x="7077075" y="3692525"/>
            <a:ext cx="7762516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840"/>
                </a:lnTo>
                <a:cubicBezTo>
                  <a:pt x="11081" y="5840"/>
                  <a:pt x="10520" y="21600"/>
                  <a:pt x="21600" y="21600"/>
                </a:cubicBezTo>
                <a:lnTo>
                  <a:pt x="21600" y="15170"/>
                </a:lnTo>
                <a:cubicBezTo>
                  <a:pt x="10520" y="1517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88" name="Form"/>
          <p:cNvSpPr/>
          <p:nvPr/>
        </p:nvSpPr>
        <p:spPr>
          <a:xfrm>
            <a:off x="7077075" y="3902075"/>
            <a:ext cx="7762516" cy="841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395"/>
                </a:lnTo>
                <a:cubicBezTo>
                  <a:pt x="11081" y="5395"/>
                  <a:pt x="10520" y="21600"/>
                  <a:pt x="21600" y="21600"/>
                </a:cubicBezTo>
                <a:lnTo>
                  <a:pt x="21600" y="15659"/>
                </a:lnTo>
                <a:cubicBezTo>
                  <a:pt x="10520" y="15659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89" name="Form"/>
          <p:cNvSpPr/>
          <p:nvPr/>
        </p:nvSpPr>
        <p:spPr>
          <a:xfrm>
            <a:off x="7077075" y="4113212"/>
            <a:ext cx="7762516" cy="90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026"/>
                </a:lnTo>
                <a:cubicBezTo>
                  <a:pt x="11081" y="5026"/>
                  <a:pt x="10520" y="21600"/>
                  <a:pt x="21600" y="21600"/>
                </a:cubicBezTo>
                <a:lnTo>
                  <a:pt x="21600" y="16075"/>
                </a:lnTo>
                <a:cubicBezTo>
                  <a:pt x="10520" y="1607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0" name="Form"/>
          <p:cNvSpPr/>
          <p:nvPr/>
        </p:nvSpPr>
        <p:spPr>
          <a:xfrm>
            <a:off x="7077075" y="4322762"/>
            <a:ext cx="7762516" cy="966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698"/>
                </a:lnTo>
                <a:cubicBezTo>
                  <a:pt x="11081" y="4698"/>
                  <a:pt x="10520" y="21600"/>
                  <a:pt x="21600" y="21600"/>
                </a:cubicBezTo>
                <a:lnTo>
                  <a:pt x="21600" y="16435"/>
                </a:lnTo>
                <a:cubicBezTo>
                  <a:pt x="10520" y="1643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1" name="Form"/>
          <p:cNvSpPr/>
          <p:nvPr/>
        </p:nvSpPr>
        <p:spPr>
          <a:xfrm>
            <a:off x="7077075" y="4533900"/>
            <a:ext cx="7762516" cy="10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403"/>
                </a:lnTo>
                <a:cubicBezTo>
                  <a:pt x="11081" y="4403"/>
                  <a:pt x="10520" y="21600"/>
                  <a:pt x="21600" y="21600"/>
                </a:cubicBezTo>
                <a:lnTo>
                  <a:pt x="21600" y="16751"/>
                </a:lnTo>
                <a:cubicBezTo>
                  <a:pt x="10520" y="16751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2" name="Form"/>
          <p:cNvSpPr/>
          <p:nvPr/>
        </p:nvSpPr>
        <p:spPr>
          <a:xfrm>
            <a:off x="7077075" y="4743450"/>
            <a:ext cx="7762516" cy="1114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077"/>
                </a:lnTo>
                <a:cubicBezTo>
                  <a:pt x="11081" y="4077"/>
                  <a:pt x="10520" y="21600"/>
                  <a:pt x="21600" y="21600"/>
                </a:cubicBezTo>
                <a:lnTo>
                  <a:pt x="21600" y="16706"/>
                </a:lnTo>
                <a:cubicBezTo>
                  <a:pt x="10520" y="16706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3" name="Form"/>
          <p:cNvSpPr/>
          <p:nvPr/>
        </p:nvSpPr>
        <p:spPr>
          <a:xfrm>
            <a:off x="7077075" y="4953000"/>
            <a:ext cx="7762516" cy="1155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930"/>
                </a:lnTo>
                <a:cubicBezTo>
                  <a:pt x="11081" y="3930"/>
                  <a:pt x="10520" y="21600"/>
                  <a:pt x="21600" y="21600"/>
                </a:cubicBezTo>
                <a:lnTo>
                  <a:pt x="21600" y="17280"/>
                </a:lnTo>
                <a:cubicBezTo>
                  <a:pt x="10520" y="1728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4" name="Form"/>
          <p:cNvSpPr/>
          <p:nvPr/>
        </p:nvSpPr>
        <p:spPr>
          <a:xfrm>
            <a:off x="7077075" y="5164137"/>
            <a:ext cx="7762516" cy="1239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658"/>
                </a:lnTo>
                <a:cubicBezTo>
                  <a:pt x="11081" y="3658"/>
                  <a:pt x="10520" y="21600"/>
                  <a:pt x="21600" y="21600"/>
                </a:cubicBezTo>
                <a:lnTo>
                  <a:pt x="21600" y="17202"/>
                </a:lnTo>
                <a:cubicBezTo>
                  <a:pt x="10520" y="17202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5" name="Form"/>
          <p:cNvSpPr/>
          <p:nvPr/>
        </p:nvSpPr>
        <p:spPr>
          <a:xfrm>
            <a:off x="7077075" y="5373687"/>
            <a:ext cx="7762516" cy="130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487"/>
                </a:lnTo>
                <a:cubicBezTo>
                  <a:pt x="11081" y="3487"/>
                  <a:pt x="10520" y="21600"/>
                  <a:pt x="21600" y="21600"/>
                </a:cubicBezTo>
                <a:lnTo>
                  <a:pt x="21600" y="17421"/>
                </a:lnTo>
                <a:cubicBezTo>
                  <a:pt x="10520" y="17421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6" name="Form"/>
          <p:cNvSpPr/>
          <p:nvPr/>
        </p:nvSpPr>
        <p:spPr>
          <a:xfrm>
            <a:off x="7077075" y="5583237"/>
            <a:ext cx="7762516" cy="136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326"/>
                </a:lnTo>
                <a:cubicBezTo>
                  <a:pt x="11081" y="3326"/>
                  <a:pt x="10520" y="21600"/>
                  <a:pt x="21600" y="21600"/>
                </a:cubicBezTo>
                <a:lnTo>
                  <a:pt x="21600" y="17614"/>
                </a:lnTo>
                <a:cubicBezTo>
                  <a:pt x="10520" y="17614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7" name="Form"/>
          <p:cNvSpPr/>
          <p:nvPr/>
        </p:nvSpPr>
        <p:spPr>
          <a:xfrm>
            <a:off x="7077075" y="5794375"/>
            <a:ext cx="7762516" cy="1407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226"/>
                </a:lnTo>
                <a:cubicBezTo>
                  <a:pt x="11081" y="3226"/>
                  <a:pt x="10520" y="21600"/>
                  <a:pt x="21600" y="21600"/>
                </a:cubicBezTo>
                <a:lnTo>
                  <a:pt x="21600" y="18053"/>
                </a:lnTo>
                <a:cubicBezTo>
                  <a:pt x="10520" y="1805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8" name="Form"/>
          <p:cNvSpPr/>
          <p:nvPr/>
        </p:nvSpPr>
        <p:spPr>
          <a:xfrm>
            <a:off x="7077075" y="6003925"/>
            <a:ext cx="7762516" cy="1491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034"/>
                </a:lnTo>
                <a:cubicBezTo>
                  <a:pt x="11081" y="3034"/>
                  <a:pt x="10520" y="21600"/>
                  <a:pt x="21600" y="21600"/>
                </a:cubicBezTo>
                <a:lnTo>
                  <a:pt x="21600" y="17945"/>
                </a:lnTo>
                <a:cubicBezTo>
                  <a:pt x="10520" y="1794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9" name="Form"/>
          <p:cNvSpPr/>
          <p:nvPr/>
        </p:nvSpPr>
        <p:spPr>
          <a:xfrm>
            <a:off x="7077075" y="6213475"/>
            <a:ext cx="7762516" cy="1807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513"/>
                </a:lnTo>
                <a:cubicBezTo>
                  <a:pt x="11081" y="2513"/>
                  <a:pt x="10520" y="21600"/>
                  <a:pt x="21600" y="21600"/>
                </a:cubicBezTo>
                <a:lnTo>
                  <a:pt x="21600" y="18838"/>
                </a:lnTo>
                <a:cubicBezTo>
                  <a:pt x="10520" y="18838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0" name="Form"/>
          <p:cNvSpPr/>
          <p:nvPr/>
        </p:nvSpPr>
        <p:spPr>
          <a:xfrm>
            <a:off x="7077075" y="6424612"/>
            <a:ext cx="7762516" cy="4328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49"/>
                </a:lnTo>
                <a:cubicBezTo>
                  <a:pt x="11081" y="1049"/>
                  <a:pt x="10520" y="21600"/>
                  <a:pt x="21600" y="21600"/>
                </a:cubicBezTo>
                <a:lnTo>
                  <a:pt x="21600" y="20447"/>
                </a:lnTo>
                <a:cubicBezTo>
                  <a:pt x="10520" y="20447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1" name="Form"/>
          <p:cNvSpPr/>
          <p:nvPr/>
        </p:nvSpPr>
        <p:spPr>
          <a:xfrm>
            <a:off x="8199437" y="5583237"/>
            <a:ext cx="6640153" cy="18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202"/>
                </a:moveTo>
                <a:lnTo>
                  <a:pt x="0" y="21600"/>
                </a:lnTo>
                <a:cubicBezTo>
                  <a:pt x="11130" y="21600"/>
                  <a:pt x="10473" y="2883"/>
                  <a:pt x="21600" y="2883"/>
                </a:cubicBezTo>
                <a:lnTo>
                  <a:pt x="21600" y="0"/>
                </a:lnTo>
                <a:cubicBezTo>
                  <a:pt x="10473" y="0"/>
                  <a:pt x="11130" y="19202"/>
                  <a:pt x="0" y="19202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2" name="Form"/>
          <p:cNvSpPr/>
          <p:nvPr/>
        </p:nvSpPr>
        <p:spPr>
          <a:xfrm>
            <a:off x="8199437" y="6129337"/>
            <a:ext cx="6640153" cy="1555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79"/>
                </a:moveTo>
                <a:lnTo>
                  <a:pt x="0" y="21600"/>
                </a:lnTo>
                <a:cubicBezTo>
                  <a:pt x="11130" y="21600"/>
                  <a:pt x="10473" y="3501"/>
                  <a:pt x="21600" y="3501"/>
                </a:cubicBezTo>
                <a:lnTo>
                  <a:pt x="21600" y="0"/>
                </a:lnTo>
                <a:cubicBezTo>
                  <a:pt x="10473" y="0"/>
                  <a:pt x="11130" y="18679"/>
                  <a:pt x="0" y="18679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3" name="Form"/>
          <p:cNvSpPr/>
          <p:nvPr/>
        </p:nvSpPr>
        <p:spPr>
          <a:xfrm>
            <a:off x="8199437" y="6402387"/>
            <a:ext cx="6640153" cy="149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56"/>
                </a:moveTo>
                <a:lnTo>
                  <a:pt x="0" y="21600"/>
                </a:lnTo>
                <a:cubicBezTo>
                  <a:pt x="11130" y="21600"/>
                  <a:pt x="10473" y="3649"/>
                  <a:pt x="21600" y="3649"/>
                </a:cubicBezTo>
                <a:lnTo>
                  <a:pt x="21600" y="0"/>
                </a:lnTo>
                <a:cubicBezTo>
                  <a:pt x="10473" y="0"/>
                  <a:pt x="11130" y="18556"/>
                  <a:pt x="0" y="18556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4" name="Form"/>
          <p:cNvSpPr/>
          <p:nvPr/>
        </p:nvSpPr>
        <p:spPr>
          <a:xfrm>
            <a:off x="8199437" y="6675437"/>
            <a:ext cx="6640153" cy="1428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427"/>
                </a:moveTo>
                <a:lnTo>
                  <a:pt x="0" y="21600"/>
                </a:lnTo>
                <a:cubicBezTo>
                  <a:pt x="11130" y="21600"/>
                  <a:pt x="10473" y="3815"/>
                  <a:pt x="21600" y="3815"/>
                </a:cubicBezTo>
                <a:lnTo>
                  <a:pt x="21600" y="0"/>
                </a:lnTo>
                <a:cubicBezTo>
                  <a:pt x="10473" y="0"/>
                  <a:pt x="11130" y="18427"/>
                  <a:pt x="0" y="1842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5" name="Form"/>
          <p:cNvSpPr/>
          <p:nvPr/>
        </p:nvSpPr>
        <p:spPr>
          <a:xfrm>
            <a:off x="8199437" y="7221537"/>
            <a:ext cx="6640153" cy="10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444"/>
                </a:moveTo>
                <a:lnTo>
                  <a:pt x="0" y="21600"/>
                </a:lnTo>
                <a:cubicBezTo>
                  <a:pt x="11130" y="21600"/>
                  <a:pt x="10473" y="4982"/>
                  <a:pt x="21600" y="4982"/>
                </a:cubicBezTo>
                <a:lnTo>
                  <a:pt x="21600" y="0"/>
                </a:lnTo>
                <a:cubicBezTo>
                  <a:pt x="10473" y="0"/>
                  <a:pt x="11130" y="17444"/>
                  <a:pt x="0" y="17444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6" name="Form"/>
          <p:cNvSpPr/>
          <p:nvPr/>
        </p:nvSpPr>
        <p:spPr>
          <a:xfrm>
            <a:off x="8199437" y="7516812"/>
            <a:ext cx="6640153" cy="100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098"/>
                </a:moveTo>
                <a:lnTo>
                  <a:pt x="0" y="21600"/>
                </a:lnTo>
                <a:cubicBezTo>
                  <a:pt x="11130" y="21600"/>
                  <a:pt x="10473" y="4949"/>
                  <a:pt x="21600" y="4949"/>
                </a:cubicBezTo>
                <a:lnTo>
                  <a:pt x="21600" y="0"/>
                </a:lnTo>
                <a:cubicBezTo>
                  <a:pt x="10473" y="0"/>
                  <a:pt x="11130" y="17098"/>
                  <a:pt x="0" y="17098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7" name="Form"/>
          <p:cNvSpPr/>
          <p:nvPr/>
        </p:nvSpPr>
        <p:spPr>
          <a:xfrm>
            <a:off x="8199437" y="8062912"/>
            <a:ext cx="6640153" cy="672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847"/>
                </a:moveTo>
                <a:lnTo>
                  <a:pt x="0" y="21600"/>
                </a:lnTo>
                <a:cubicBezTo>
                  <a:pt x="11130" y="21600"/>
                  <a:pt x="10473" y="7424"/>
                  <a:pt x="21600" y="7424"/>
                </a:cubicBezTo>
                <a:lnTo>
                  <a:pt x="21600" y="0"/>
                </a:lnTo>
                <a:cubicBezTo>
                  <a:pt x="10473" y="0"/>
                  <a:pt x="11130" y="14847"/>
                  <a:pt x="0" y="1484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8" name="Form"/>
          <p:cNvSpPr/>
          <p:nvPr/>
        </p:nvSpPr>
        <p:spPr>
          <a:xfrm>
            <a:off x="8199437" y="8335962"/>
            <a:ext cx="6640153" cy="609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157"/>
                </a:moveTo>
                <a:lnTo>
                  <a:pt x="0" y="21600"/>
                </a:lnTo>
                <a:cubicBezTo>
                  <a:pt x="11130" y="21600"/>
                  <a:pt x="10473" y="8196"/>
                  <a:pt x="21600" y="8196"/>
                </a:cubicBezTo>
                <a:lnTo>
                  <a:pt x="21600" y="0"/>
                </a:lnTo>
                <a:cubicBezTo>
                  <a:pt x="10473" y="0"/>
                  <a:pt x="11130" y="14157"/>
                  <a:pt x="0" y="1415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9" name="Form"/>
          <p:cNvSpPr/>
          <p:nvPr/>
        </p:nvSpPr>
        <p:spPr>
          <a:xfrm>
            <a:off x="8199437" y="8609012"/>
            <a:ext cx="6640153" cy="545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90"/>
                </a:moveTo>
                <a:lnTo>
                  <a:pt x="0" y="21600"/>
                </a:lnTo>
                <a:cubicBezTo>
                  <a:pt x="11130" y="21600"/>
                  <a:pt x="10473" y="9135"/>
                  <a:pt x="21600" y="9135"/>
                </a:cubicBezTo>
                <a:lnTo>
                  <a:pt x="21600" y="0"/>
                </a:lnTo>
                <a:cubicBezTo>
                  <a:pt x="10473" y="0"/>
                  <a:pt x="11130" y="13290"/>
                  <a:pt x="0" y="1329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0" name="Form"/>
          <p:cNvSpPr/>
          <p:nvPr/>
        </p:nvSpPr>
        <p:spPr>
          <a:xfrm>
            <a:off x="8199437" y="8882062"/>
            <a:ext cx="6640153" cy="48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07"/>
                </a:moveTo>
                <a:lnTo>
                  <a:pt x="0" y="21600"/>
                </a:lnTo>
                <a:cubicBezTo>
                  <a:pt x="11130" y="21600"/>
                  <a:pt x="10473" y="10326"/>
                  <a:pt x="21600" y="10326"/>
                </a:cubicBezTo>
                <a:lnTo>
                  <a:pt x="21600" y="0"/>
                </a:lnTo>
                <a:cubicBezTo>
                  <a:pt x="10473" y="0"/>
                  <a:pt x="11130" y="12207"/>
                  <a:pt x="0" y="1220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1" name="Form"/>
          <p:cNvSpPr/>
          <p:nvPr/>
        </p:nvSpPr>
        <p:spPr>
          <a:xfrm>
            <a:off x="8199437" y="9155112"/>
            <a:ext cx="6640153" cy="420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9"/>
                </a:moveTo>
                <a:lnTo>
                  <a:pt x="0" y="21600"/>
                </a:lnTo>
                <a:cubicBezTo>
                  <a:pt x="11130" y="21600"/>
                  <a:pt x="10473" y="11883"/>
                  <a:pt x="21600" y="11883"/>
                </a:cubicBezTo>
                <a:lnTo>
                  <a:pt x="21600" y="0"/>
                </a:lnTo>
                <a:cubicBezTo>
                  <a:pt x="10473" y="0"/>
                  <a:pt x="11130" y="10809"/>
                  <a:pt x="0" y="10809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2" name="Form"/>
          <p:cNvSpPr/>
          <p:nvPr/>
        </p:nvSpPr>
        <p:spPr>
          <a:xfrm>
            <a:off x="8199437" y="9428162"/>
            <a:ext cx="6640153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884"/>
                </a:moveTo>
                <a:lnTo>
                  <a:pt x="0" y="21600"/>
                </a:lnTo>
                <a:cubicBezTo>
                  <a:pt x="11130" y="21600"/>
                  <a:pt x="10473" y="13979"/>
                  <a:pt x="21600" y="13979"/>
                </a:cubicBezTo>
                <a:lnTo>
                  <a:pt x="21600" y="0"/>
                </a:lnTo>
                <a:cubicBezTo>
                  <a:pt x="10473" y="0"/>
                  <a:pt x="11130" y="8884"/>
                  <a:pt x="0" y="8884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3" name="Form"/>
          <p:cNvSpPr/>
          <p:nvPr/>
        </p:nvSpPr>
        <p:spPr>
          <a:xfrm>
            <a:off x="8199437" y="9701212"/>
            <a:ext cx="6640153" cy="293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60"/>
                </a:moveTo>
                <a:lnTo>
                  <a:pt x="0" y="21600"/>
                </a:lnTo>
                <a:cubicBezTo>
                  <a:pt x="11130" y="21600"/>
                  <a:pt x="10473" y="16973"/>
                  <a:pt x="21600" y="16973"/>
                </a:cubicBezTo>
                <a:lnTo>
                  <a:pt x="21600" y="0"/>
                </a:lnTo>
                <a:cubicBezTo>
                  <a:pt x="10473" y="0"/>
                  <a:pt x="11130" y="6160"/>
                  <a:pt x="0" y="616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4" name="Form"/>
          <p:cNvSpPr/>
          <p:nvPr/>
        </p:nvSpPr>
        <p:spPr>
          <a:xfrm>
            <a:off x="8199437" y="9974262"/>
            <a:ext cx="664015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5"/>
                </a:moveTo>
                <a:lnTo>
                  <a:pt x="0" y="21600"/>
                </a:lnTo>
                <a:cubicBezTo>
                  <a:pt x="11130" y="21600"/>
                  <a:pt x="10473" y="21600"/>
                  <a:pt x="21600" y="21600"/>
                </a:cubicBezTo>
                <a:lnTo>
                  <a:pt x="21600" y="0"/>
                </a:lnTo>
                <a:cubicBezTo>
                  <a:pt x="10473" y="0"/>
                  <a:pt x="11130" y="1985"/>
                  <a:pt x="0" y="1985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5" name="Form"/>
          <p:cNvSpPr/>
          <p:nvPr/>
        </p:nvSpPr>
        <p:spPr>
          <a:xfrm>
            <a:off x="8199437" y="10206037"/>
            <a:ext cx="6640153" cy="272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6620"/>
                </a:lnTo>
                <a:cubicBezTo>
                  <a:pt x="11130" y="16620"/>
                  <a:pt x="10473" y="21600"/>
                  <a:pt x="21600" y="21600"/>
                </a:cubicBezTo>
                <a:lnTo>
                  <a:pt x="21600" y="3330"/>
                </a:lnTo>
                <a:cubicBezTo>
                  <a:pt x="10473" y="3330"/>
                  <a:pt x="11130" y="0"/>
                  <a:pt x="0" y="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6" name="Form"/>
          <p:cNvSpPr/>
          <p:nvPr/>
        </p:nvSpPr>
        <p:spPr>
          <a:xfrm>
            <a:off x="9320212" y="10795000"/>
            <a:ext cx="5519378" cy="46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776"/>
                </a:moveTo>
                <a:lnTo>
                  <a:pt x="0" y="21600"/>
                </a:lnTo>
                <a:cubicBezTo>
                  <a:pt x="11195" y="21600"/>
                  <a:pt x="10405" y="10800"/>
                  <a:pt x="21600" y="10800"/>
                </a:cubicBezTo>
                <a:lnTo>
                  <a:pt x="21600" y="0"/>
                </a:lnTo>
                <a:cubicBezTo>
                  <a:pt x="10405" y="0"/>
                  <a:pt x="11195" y="11776"/>
                  <a:pt x="0" y="11776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7" name="Form"/>
          <p:cNvSpPr/>
          <p:nvPr/>
        </p:nvSpPr>
        <p:spPr>
          <a:xfrm>
            <a:off x="9320212" y="11068050"/>
            <a:ext cx="5519378" cy="39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225"/>
                </a:moveTo>
                <a:lnTo>
                  <a:pt x="0" y="21600"/>
                </a:lnTo>
                <a:cubicBezTo>
                  <a:pt x="11195" y="21600"/>
                  <a:pt x="10405" y="12504"/>
                  <a:pt x="21600" y="12504"/>
                </a:cubicBezTo>
                <a:lnTo>
                  <a:pt x="21600" y="0"/>
                </a:lnTo>
                <a:cubicBezTo>
                  <a:pt x="10405" y="0"/>
                  <a:pt x="11195" y="10225"/>
                  <a:pt x="0" y="10225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8" name="Form"/>
          <p:cNvSpPr/>
          <p:nvPr/>
        </p:nvSpPr>
        <p:spPr>
          <a:xfrm>
            <a:off x="9320212" y="11341100"/>
            <a:ext cx="5519378" cy="336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117"/>
                </a:moveTo>
                <a:lnTo>
                  <a:pt x="0" y="21600"/>
                </a:lnTo>
                <a:cubicBezTo>
                  <a:pt x="11195" y="21600"/>
                  <a:pt x="10405" y="14870"/>
                  <a:pt x="21600" y="14870"/>
                </a:cubicBezTo>
                <a:lnTo>
                  <a:pt x="21600" y="0"/>
                </a:lnTo>
                <a:cubicBezTo>
                  <a:pt x="10405" y="0"/>
                  <a:pt x="11195" y="8117"/>
                  <a:pt x="0" y="8117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9" name="Form"/>
          <p:cNvSpPr/>
          <p:nvPr/>
        </p:nvSpPr>
        <p:spPr>
          <a:xfrm>
            <a:off x="9320212" y="11614150"/>
            <a:ext cx="5519378" cy="272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980"/>
                </a:moveTo>
                <a:lnTo>
                  <a:pt x="0" y="21600"/>
                </a:lnTo>
                <a:cubicBezTo>
                  <a:pt x="11195" y="21600"/>
                  <a:pt x="10405" y="18270"/>
                  <a:pt x="21600" y="18270"/>
                </a:cubicBezTo>
                <a:lnTo>
                  <a:pt x="21600" y="0"/>
                </a:lnTo>
                <a:cubicBezTo>
                  <a:pt x="10405" y="0"/>
                  <a:pt x="11195" y="4980"/>
                  <a:pt x="0" y="498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0" name="Form"/>
          <p:cNvSpPr/>
          <p:nvPr/>
        </p:nvSpPr>
        <p:spPr>
          <a:xfrm>
            <a:off x="9320212" y="11887200"/>
            <a:ext cx="5519378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9649"/>
                </a:lnTo>
                <a:cubicBezTo>
                  <a:pt x="11195" y="19649"/>
                  <a:pt x="10405" y="21600"/>
                  <a:pt x="21600" y="21600"/>
                </a:cubicBezTo>
                <a:lnTo>
                  <a:pt x="21600" y="0"/>
                </a:lnTo>
                <a:cubicBezTo>
                  <a:pt x="10405" y="0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1" name="Form"/>
          <p:cNvSpPr/>
          <p:nvPr/>
        </p:nvSpPr>
        <p:spPr>
          <a:xfrm>
            <a:off x="9320212" y="12096750"/>
            <a:ext cx="5519378" cy="293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5413"/>
                </a:lnTo>
                <a:cubicBezTo>
                  <a:pt x="11195" y="15413"/>
                  <a:pt x="10405" y="21600"/>
                  <a:pt x="21600" y="21600"/>
                </a:cubicBezTo>
                <a:lnTo>
                  <a:pt x="21600" y="4627"/>
                </a:lnTo>
                <a:cubicBezTo>
                  <a:pt x="10405" y="4627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2" name="Form"/>
          <p:cNvSpPr/>
          <p:nvPr/>
        </p:nvSpPr>
        <p:spPr>
          <a:xfrm>
            <a:off x="9320212" y="12307887"/>
            <a:ext cx="5519378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703"/>
                </a:lnTo>
                <a:cubicBezTo>
                  <a:pt x="11195" y="12703"/>
                  <a:pt x="10405" y="21600"/>
                  <a:pt x="21600" y="21600"/>
                </a:cubicBezTo>
                <a:lnTo>
                  <a:pt x="21600" y="7635"/>
                </a:lnTo>
                <a:cubicBezTo>
                  <a:pt x="10405" y="7635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3" name="Form"/>
          <p:cNvSpPr/>
          <p:nvPr/>
        </p:nvSpPr>
        <p:spPr>
          <a:xfrm>
            <a:off x="9320212" y="12517437"/>
            <a:ext cx="5519378" cy="420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cubicBezTo>
                  <a:pt x="11195" y="10800"/>
                  <a:pt x="10405" y="21600"/>
                  <a:pt x="21600" y="21600"/>
                </a:cubicBezTo>
                <a:lnTo>
                  <a:pt x="21600" y="9709"/>
                </a:lnTo>
                <a:cubicBezTo>
                  <a:pt x="10405" y="9709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4" name="Form"/>
          <p:cNvSpPr/>
          <p:nvPr/>
        </p:nvSpPr>
        <p:spPr>
          <a:xfrm>
            <a:off x="9320212" y="12728575"/>
            <a:ext cx="5519378" cy="483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400"/>
                </a:lnTo>
                <a:cubicBezTo>
                  <a:pt x="11195" y="9400"/>
                  <a:pt x="10405" y="21600"/>
                  <a:pt x="21600" y="21600"/>
                </a:cubicBezTo>
                <a:lnTo>
                  <a:pt x="21600" y="11267"/>
                </a:lnTo>
                <a:cubicBezTo>
                  <a:pt x="10405" y="11267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5" name="ABS-CBN"/>
          <p:cNvSpPr txBox="1"/>
          <p:nvPr/>
        </p:nvSpPr>
        <p:spPr>
          <a:xfrm>
            <a:off x="14952662" y="678997"/>
            <a:ext cx="251777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ABS-CBN</a:t>
            </a:r>
          </a:p>
        </p:txBody>
      </p:sp>
      <p:sp>
        <p:nvSpPr>
          <p:cNvPr id="1426" name="BBC"/>
          <p:cNvSpPr txBox="1"/>
          <p:nvPr/>
        </p:nvSpPr>
        <p:spPr>
          <a:xfrm>
            <a:off x="14952662" y="1226684"/>
            <a:ext cx="19249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BBC</a:t>
            </a:r>
          </a:p>
        </p:txBody>
      </p:sp>
      <p:sp>
        <p:nvSpPr>
          <p:cNvPr id="1427" name="Buzzfeed"/>
          <p:cNvSpPr txBox="1"/>
          <p:nvPr/>
        </p:nvSpPr>
        <p:spPr>
          <a:xfrm>
            <a:off x="14952662" y="1772784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Buzzfeed</a:t>
            </a:r>
          </a:p>
        </p:txBody>
      </p:sp>
      <p:sp>
        <p:nvSpPr>
          <p:cNvPr id="1428" name="CBC"/>
          <p:cNvSpPr txBox="1"/>
          <p:nvPr/>
        </p:nvSpPr>
        <p:spPr>
          <a:xfrm>
            <a:off x="14952662" y="2045834"/>
            <a:ext cx="133905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CBC</a:t>
            </a:r>
          </a:p>
        </p:txBody>
      </p:sp>
      <p:sp>
        <p:nvSpPr>
          <p:cNvPr id="1429" name="CNET"/>
          <p:cNvSpPr txBox="1"/>
          <p:nvPr/>
        </p:nvSpPr>
        <p:spPr>
          <a:xfrm>
            <a:off x="14952662" y="2318884"/>
            <a:ext cx="125888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CNET</a:t>
            </a:r>
          </a:p>
        </p:txBody>
      </p:sp>
      <p:sp>
        <p:nvSpPr>
          <p:cNvPr id="1430" name="Engadget"/>
          <p:cNvSpPr txBox="1"/>
          <p:nvPr/>
        </p:nvSpPr>
        <p:spPr>
          <a:xfrm>
            <a:off x="14952662" y="2591934"/>
            <a:ext cx="206866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Engadget</a:t>
            </a:r>
          </a:p>
        </p:txBody>
      </p:sp>
      <p:sp>
        <p:nvSpPr>
          <p:cNvPr id="1431" name="Financial Times"/>
          <p:cNvSpPr txBox="1"/>
          <p:nvPr/>
        </p:nvSpPr>
        <p:spPr>
          <a:xfrm>
            <a:off x="14952662" y="3001509"/>
            <a:ext cx="213418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Financial Times</a:t>
            </a:r>
          </a:p>
        </p:txBody>
      </p:sp>
      <p:sp>
        <p:nvSpPr>
          <p:cNvPr id="1432" name="IEEE SPECTRUM"/>
          <p:cNvSpPr txBox="1"/>
          <p:nvPr/>
        </p:nvSpPr>
        <p:spPr>
          <a:xfrm>
            <a:off x="14952662" y="3411084"/>
            <a:ext cx="25748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IEEE SPECTRUM</a:t>
            </a:r>
          </a:p>
        </p:txBody>
      </p:sp>
      <p:sp>
        <p:nvSpPr>
          <p:cNvPr id="1433" name="Independent"/>
          <p:cNvSpPr txBox="1"/>
          <p:nvPr/>
        </p:nvSpPr>
        <p:spPr>
          <a:xfrm>
            <a:off x="14952662" y="3684134"/>
            <a:ext cx="25111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Independent</a:t>
            </a:r>
          </a:p>
        </p:txBody>
      </p:sp>
      <p:sp>
        <p:nvSpPr>
          <p:cNvPr id="1434" name="NPR"/>
          <p:cNvSpPr txBox="1"/>
          <p:nvPr/>
        </p:nvSpPr>
        <p:spPr>
          <a:xfrm>
            <a:off x="14952662" y="3957184"/>
            <a:ext cx="19229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NPR</a:t>
            </a:r>
          </a:p>
        </p:txBody>
      </p:sp>
      <p:sp>
        <p:nvSpPr>
          <p:cNvPr id="1435" name="NewScientist"/>
          <p:cNvSpPr txBox="1"/>
          <p:nvPr/>
        </p:nvSpPr>
        <p:spPr>
          <a:xfrm>
            <a:off x="14952662" y="4231821"/>
            <a:ext cx="19825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NewScientist</a:t>
            </a:r>
          </a:p>
        </p:txBody>
      </p:sp>
      <p:sp>
        <p:nvSpPr>
          <p:cNvPr id="1436" name="The Atlantic"/>
          <p:cNvSpPr txBox="1"/>
          <p:nvPr/>
        </p:nvSpPr>
        <p:spPr>
          <a:xfrm>
            <a:off x="14952662" y="4504871"/>
            <a:ext cx="22456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Atlantic</a:t>
            </a:r>
          </a:p>
        </p:txBody>
      </p:sp>
      <p:sp>
        <p:nvSpPr>
          <p:cNvPr id="1437" name="The Telegraph"/>
          <p:cNvSpPr txBox="1"/>
          <p:nvPr/>
        </p:nvSpPr>
        <p:spPr>
          <a:xfrm>
            <a:off x="14952662" y="4777921"/>
            <a:ext cx="21585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Telegraph</a:t>
            </a:r>
          </a:p>
        </p:txBody>
      </p:sp>
      <p:sp>
        <p:nvSpPr>
          <p:cNvPr id="1438" name="The New York Times"/>
          <p:cNvSpPr txBox="1"/>
          <p:nvPr/>
        </p:nvSpPr>
        <p:spPr>
          <a:xfrm>
            <a:off x="14952662" y="5324021"/>
            <a:ext cx="24867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New York Times</a:t>
            </a:r>
          </a:p>
        </p:txBody>
      </p:sp>
      <p:sp>
        <p:nvSpPr>
          <p:cNvPr id="1439" name="The Washington Post"/>
          <p:cNvSpPr txBox="1"/>
          <p:nvPr/>
        </p:nvSpPr>
        <p:spPr>
          <a:xfrm>
            <a:off x="14952662" y="6006646"/>
            <a:ext cx="26165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Washington Post</a:t>
            </a:r>
          </a:p>
        </p:txBody>
      </p:sp>
      <p:sp>
        <p:nvSpPr>
          <p:cNvPr id="1440" name="Forbes"/>
          <p:cNvSpPr txBox="1"/>
          <p:nvPr/>
        </p:nvSpPr>
        <p:spPr>
          <a:xfrm>
            <a:off x="14952662" y="6416221"/>
            <a:ext cx="24212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Forbes</a:t>
            </a:r>
          </a:p>
        </p:txBody>
      </p:sp>
      <p:sp>
        <p:nvSpPr>
          <p:cNvPr id="1441" name="MOTHERBOARD"/>
          <p:cNvSpPr txBox="1"/>
          <p:nvPr/>
        </p:nvSpPr>
        <p:spPr>
          <a:xfrm>
            <a:off x="14952662" y="6689272"/>
            <a:ext cx="24162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MOTHERBOARD</a:t>
            </a:r>
          </a:p>
        </p:txBody>
      </p:sp>
      <p:sp>
        <p:nvSpPr>
          <p:cNvPr id="1442" name="PHYS.ORG"/>
          <p:cNvSpPr txBox="1"/>
          <p:nvPr/>
        </p:nvSpPr>
        <p:spPr>
          <a:xfrm>
            <a:off x="14952662" y="7235372"/>
            <a:ext cx="23992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PHYS.ORG</a:t>
            </a:r>
          </a:p>
        </p:txBody>
      </p:sp>
      <p:sp>
        <p:nvSpPr>
          <p:cNvPr id="1443" name="WIRED"/>
          <p:cNvSpPr txBox="1"/>
          <p:nvPr/>
        </p:nvSpPr>
        <p:spPr>
          <a:xfrm>
            <a:off x="14952662" y="7917997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WIRED</a:t>
            </a:r>
          </a:p>
        </p:txBody>
      </p:sp>
      <p:sp>
        <p:nvSpPr>
          <p:cNvPr id="1444" name="CNBC"/>
          <p:cNvSpPr txBox="1"/>
          <p:nvPr/>
        </p:nvSpPr>
        <p:spPr>
          <a:xfrm>
            <a:off x="14952662" y="8327572"/>
            <a:ext cx="134507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CNBC</a:t>
            </a:r>
          </a:p>
        </p:txBody>
      </p:sp>
      <p:sp>
        <p:nvSpPr>
          <p:cNvPr id="1445" name="Fast Company"/>
          <p:cNvSpPr txBox="1"/>
          <p:nvPr/>
        </p:nvSpPr>
        <p:spPr>
          <a:xfrm>
            <a:off x="14952662" y="8602209"/>
            <a:ext cx="19352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Fast Company</a:t>
            </a:r>
          </a:p>
        </p:txBody>
      </p:sp>
      <p:sp>
        <p:nvSpPr>
          <p:cNvPr id="1446" name="MIT Technology Review"/>
          <p:cNvSpPr txBox="1"/>
          <p:nvPr/>
        </p:nvSpPr>
        <p:spPr>
          <a:xfrm>
            <a:off x="14952662" y="9011784"/>
            <a:ext cx="27061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MIT Technology Review</a:t>
            </a:r>
          </a:p>
        </p:txBody>
      </p:sp>
      <p:sp>
        <p:nvSpPr>
          <p:cNvPr id="1447" name="Pew Research Center"/>
          <p:cNvSpPr txBox="1"/>
          <p:nvPr/>
        </p:nvSpPr>
        <p:spPr>
          <a:xfrm>
            <a:off x="14952662" y="9421359"/>
            <a:ext cx="258555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Pew Research Center</a:t>
            </a:r>
          </a:p>
        </p:txBody>
      </p:sp>
      <p:sp>
        <p:nvSpPr>
          <p:cNvPr id="1448" name="The Conversation"/>
          <p:cNvSpPr txBox="1"/>
          <p:nvPr/>
        </p:nvSpPr>
        <p:spPr>
          <a:xfrm>
            <a:off x="14952662" y="9694409"/>
            <a:ext cx="224597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Conversation</a:t>
            </a:r>
          </a:p>
        </p:txBody>
      </p:sp>
      <p:sp>
        <p:nvSpPr>
          <p:cNvPr id="1449" name="The Sun"/>
          <p:cNvSpPr txBox="1"/>
          <p:nvPr/>
        </p:nvSpPr>
        <p:spPr>
          <a:xfrm>
            <a:off x="14952662" y="9967459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Sun</a:t>
            </a:r>
          </a:p>
        </p:txBody>
      </p:sp>
      <p:sp>
        <p:nvSpPr>
          <p:cNvPr id="1450" name="US News"/>
          <p:cNvSpPr txBox="1"/>
          <p:nvPr/>
        </p:nvSpPr>
        <p:spPr>
          <a:xfrm>
            <a:off x="14952662" y="10240509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US News</a:t>
            </a:r>
          </a:p>
        </p:txBody>
      </p:sp>
      <p:sp>
        <p:nvSpPr>
          <p:cNvPr id="1451" name="The Guardian"/>
          <p:cNvSpPr txBox="1"/>
          <p:nvPr/>
        </p:nvSpPr>
        <p:spPr>
          <a:xfrm>
            <a:off x="14952662" y="10650084"/>
            <a:ext cx="22874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Guardian</a:t>
            </a:r>
          </a:p>
        </p:txBody>
      </p:sp>
      <p:sp>
        <p:nvSpPr>
          <p:cNvPr id="1452" name="Bloomberg"/>
          <p:cNvSpPr txBox="1"/>
          <p:nvPr/>
        </p:nvSpPr>
        <p:spPr>
          <a:xfrm>
            <a:off x="14952662" y="11059659"/>
            <a:ext cx="19164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Bloomberg</a:t>
            </a:r>
          </a:p>
        </p:txBody>
      </p:sp>
      <p:sp>
        <p:nvSpPr>
          <p:cNvPr id="1453" name="Businessinsider"/>
          <p:cNvSpPr txBox="1"/>
          <p:nvPr/>
        </p:nvSpPr>
        <p:spPr>
          <a:xfrm>
            <a:off x="14952662" y="11469234"/>
            <a:ext cx="18743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Businessinsider</a:t>
            </a:r>
          </a:p>
        </p:txBody>
      </p:sp>
      <p:sp>
        <p:nvSpPr>
          <p:cNvPr id="1454" name="Mashable"/>
          <p:cNvSpPr txBox="1"/>
          <p:nvPr/>
        </p:nvSpPr>
        <p:spPr>
          <a:xfrm>
            <a:off x="14952662" y="11880397"/>
            <a:ext cx="16118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Mashable</a:t>
            </a:r>
          </a:p>
        </p:txBody>
      </p:sp>
      <p:sp>
        <p:nvSpPr>
          <p:cNvPr id="1455" name="TechCrunch"/>
          <p:cNvSpPr txBox="1"/>
          <p:nvPr/>
        </p:nvSpPr>
        <p:spPr>
          <a:xfrm>
            <a:off x="14952662" y="12151859"/>
            <a:ext cx="144763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TechCrunch</a:t>
            </a:r>
          </a:p>
        </p:txBody>
      </p:sp>
      <p:sp>
        <p:nvSpPr>
          <p:cNvPr id="1456" name="The Hill"/>
          <p:cNvSpPr txBox="1"/>
          <p:nvPr/>
        </p:nvSpPr>
        <p:spPr>
          <a:xfrm>
            <a:off x="14952662" y="12426497"/>
            <a:ext cx="13659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Hill</a:t>
            </a:r>
          </a:p>
        </p:txBody>
      </p:sp>
      <p:sp>
        <p:nvSpPr>
          <p:cNvPr id="1457" name="The Sydney Morning Herald"/>
          <p:cNvSpPr txBox="1"/>
          <p:nvPr/>
        </p:nvSpPr>
        <p:spPr>
          <a:xfrm>
            <a:off x="14952662" y="12699547"/>
            <a:ext cx="30508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Sydney Morning Herald</a:t>
            </a:r>
          </a:p>
        </p:txBody>
      </p:sp>
      <p:sp>
        <p:nvSpPr>
          <p:cNvPr id="1458" name="The Times"/>
          <p:cNvSpPr txBox="1"/>
          <p:nvPr/>
        </p:nvSpPr>
        <p:spPr>
          <a:xfrm>
            <a:off x="14952662" y="12972597"/>
            <a:ext cx="19938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Times</a:t>
            </a:r>
          </a:p>
        </p:txBody>
      </p:sp>
      <p:sp>
        <p:nvSpPr>
          <p:cNvPr id="1459" name="Form"/>
          <p:cNvSpPr/>
          <p:nvPr/>
        </p:nvSpPr>
        <p:spPr>
          <a:xfrm>
            <a:off x="18116550" y="7191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60" name="Form"/>
          <p:cNvSpPr/>
          <p:nvPr/>
        </p:nvSpPr>
        <p:spPr>
          <a:xfrm>
            <a:off x="18116550" y="9921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61" name="Form"/>
          <p:cNvSpPr/>
          <p:nvPr/>
        </p:nvSpPr>
        <p:spPr>
          <a:xfrm>
            <a:off x="18116550" y="12652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62" name="Form"/>
          <p:cNvSpPr/>
          <p:nvPr/>
        </p:nvSpPr>
        <p:spPr>
          <a:xfrm>
            <a:off x="18116550" y="15382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63" name="Form"/>
          <p:cNvSpPr/>
          <p:nvPr/>
        </p:nvSpPr>
        <p:spPr>
          <a:xfrm>
            <a:off x="18116550" y="18113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64" name="Form"/>
          <p:cNvSpPr/>
          <p:nvPr/>
        </p:nvSpPr>
        <p:spPr>
          <a:xfrm>
            <a:off x="18116550" y="20843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43"/>
                  <a:pt x="16189" y="20163"/>
                </a:cubicBezTo>
                <a:cubicBezTo>
                  <a:pt x="14458" y="21136"/>
                  <a:pt x="12770" y="21600"/>
                  <a:pt x="10778" y="21600"/>
                </a:cubicBezTo>
                <a:cubicBezTo>
                  <a:pt x="8787" y="21600"/>
                  <a:pt x="7142" y="21136"/>
                  <a:pt x="5411" y="20163"/>
                </a:cubicBezTo>
                <a:cubicBezTo>
                  <a:pt x="3723" y="19143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10"/>
                  <a:pt x="5411" y="1437"/>
                </a:cubicBezTo>
                <a:cubicBezTo>
                  <a:pt x="7142" y="417"/>
                  <a:pt x="8787" y="0"/>
                  <a:pt x="10778" y="0"/>
                </a:cubicBezTo>
                <a:cubicBezTo>
                  <a:pt x="12770" y="0"/>
                  <a:pt x="14458" y="417"/>
                  <a:pt x="16189" y="1437"/>
                </a:cubicBezTo>
                <a:cubicBezTo>
                  <a:pt x="17921" y="2410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65" name="Form"/>
          <p:cNvSpPr/>
          <p:nvPr/>
        </p:nvSpPr>
        <p:spPr>
          <a:xfrm>
            <a:off x="18116550" y="23574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66" name="Form"/>
          <p:cNvSpPr/>
          <p:nvPr/>
        </p:nvSpPr>
        <p:spPr>
          <a:xfrm>
            <a:off x="18116550" y="26304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67" name="Form"/>
          <p:cNvSpPr/>
          <p:nvPr/>
        </p:nvSpPr>
        <p:spPr>
          <a:xfrm>
            <a:off x="18116550" y="29051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68" name="Form"/>
          <p:cNvSpPr/>
          <p:nvPr/>
        </p:nvSpPr>
        <p:spPr>
          <a:xfrm>
            <a:off x="18116550" y="31781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69" name="Form"/>
          <p:cNvSpPr/>
          <p:nvPr/>
        </p:nvSpPr>
        <p:spPr>
          <a:xfrm>
            <a:off x="18116550" y="34512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70" name="Form"/>
          <p:cNvSpPr/>
          <p:nvPr/>
        </p:nvSpPr>
        <p:spPr>
          <a:xfrm>
            <a:off x="18116550" y="37242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71" name="Form"/>
          <p:cNvSpPr/>
          <p:nvPr/>
        </p:nvSpPr>
        <p:spPr>
          <a:xfrm>
            <a:off x="18116550" y="42703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72" name="Form"/>
          <p:cNvSpPr/>
          <p:nvPr/>
        </p:nvSpPr>
        <p:spPr>
          <a:xfrm>
            <a:off x="18116550" y="39973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73" name="Form"/>
          <p:cNvSpPr/>
          <p:nvPr/>
        </p:nvSpPr>
        <p:spPr>
          <a:xfrm>
            <a:off x="18116550" y="70008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74" name="Form"/>
          <p:cNvSpPr/>
          <p:nvPr/>
        </p:nvSpPr>
        <p:spPr>
          <a:xfrm>
            <a:off x="18116550" y="45434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75" name="Form"/>
          <p:cNvSpPr/>
          <p:nvPr/>
        </p:nvSpPr>
        <p:spPr>
          <a:xfrm>
            <a:off x="18116550" y="105537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76" name="Form"/>
          <p:cNvSpPr/>
          <p:nvPr/>
        </p:nvSpPr>
        <p:spPr>
          <a:xfrm>
            <a:off x="18116550" y="50895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77" name="Form"/>
          <p:cNvSpPr/>
          <p:nvPr/>
        </p:nvSpPr>
        <p:spPr>
          <a:xfrm>
            <a:off x="18116550" y="53625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78" name="Form"/>
          <p:cNvSpPr/>
          <p:nvPr/>
        </p:nvSpPr>
        <p:spPr>
          <a:xfrm>
            <a:off x="18116550" y="48164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79" name="Form"/>
          <p:cNvSpPr/>
          <p:nvPr/>
        </p:nvSpPr>
        <p:spPr>
          <a:xfrm>
            <a:off x="18116550" y="59086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0" name="Form"/>
          <p:cNvSpPr/>
          <p:nvPr/>
        </p:nvSpPr>
        <p:spPr>
          <a:xfrm>
            <a:off x="18116550" y="78216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1" name="Form"/>
          <p:cNvSpPr/>
          <p:nvPr/>
        </p:nvSpPr>
        <p:spPr>
          <a:xfrm>
            <a:off x="18116550" y="64547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2" name="Form"/>
          <p:cNvSpPr/>
          <p:nvPr/>
        </p:nvSpPr>
        <p:spPr>
          <a:xfrm>
            <a:off x="18116550" y="67278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3" name="Form"/>
          <p:cNvSpPr/>
          <p:nvPr/>
        </p:nvSpPr>
        <p:spPr>
          <a:xfrm>
            <a:off x="18116550" y="72755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4" name="Form"/>
          <p:cNvSpPr/>
          <p:nvPr/>
        </p:nvSpPr>
        <p:spPr>
          <a:xfrm>
            <a:off x="18116550" y="56356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5" name="Form"/>
          <p:cNvSpPr/>
          <p:nvPr/>
        </p:nvSpPr>
        <p:spPr>
          <a:xfrm>
            <a:off x="18116550" y="61817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6" name="Form"/>
          <p:cNvSpPr/>
          <p:nvPr/>
        </p:nvSpPr>
        <p:spPr>
          <a:xfrm>
            <a:off x="18116550" y="83677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7" name="Form"/>
          <p:cNvSpPr/>
          <p:nvPr/>
        </p:nvSpPr>
        <p:spPr>
          <a:xfrm>
            <a:off x="18116550" y="86407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8" name="Form"/>
          <p:cNvSpPr/>
          <p:nvPr/>
        </p:nvSpPr>
        <p:spPr>
          <a:xfrm>
            <a:off x="18116550" y="89138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05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9" name="Form"/>
          <p:cNvSpPr/>
          <p:nvPr/>
        </p:nvSpPr>
        <p:spPr>
          <a:xfrm>
            <a:off x="18116550" y="91868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90"/>
                  <a:pt x="16189" y="20163"/>
                </a:cubicBezTo>
                <a:cubicBezTo>
                  <a:pt x="14458" y="21183"/>
                  <a:pt x="12770" y="21600"/>
                  <a:pt x="10778" y="21600"/>
                </a:cubicBezTo>
                <a:cubicBezTo>
                  <a:pt x="8787" y="21600"/>
                  <a:pt x="7142" y="21183"/>
                  <a:pt x="5411" y="20163"/>
                </a:cubicBezTo>
                <a:cubicBezTo>
                  <a:pt x="3723" y="19190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57"/>
                  <a:pt x="5411" y="1437"/>
                </a:cubicBezTo>
                <a:cubicBezTo>
                  <a:pt x="7142" y="464"/>
                  <a:pt x="8787" y="0"/>
                  <a:pt x="10778" y="0"/>
                </a:cubicBezTo>
                <a:cubicBezTo>
                  <a:pt x="12770" y="0"/>
                  <a:pt x="14458" y="464"/>
                  <a:pt x="16189" y="1437"/>
                </a:cubicBezTo>
                <a:cubicBezTo>
                  <a:pt x="17921" y="2457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0" name="Form"/>
          <p:cNvSpPr/>
          <p:nvPr/>
        </p:nvSpPr>
        <p:spPr>
          <a:xfrm>
            <a:off x="18116550" y="94599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1" name="Form"/>
          <p:cNvSpPr/>
          <p:nvPr/>
        </p:nvSpPr>
        <p:spPr>
          <a:xfrm>
            <a:off x="18116550" y="75485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2" name="Form"/>
          <p:cNvSpPr/>
          <p:nvPr/>
        </p:nvSpPr>
        <p:spPr>
          <a:xfrm>
            <a:off x="18116550" y="97329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3" name="Form"/>
          <p:cNvSpPr/>
          <p:nvPr/>
        </p:nvSpPr>
        <p:spPr>
          <a:xfrm>
            <a:off x="18116550" y="100060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4" name="Form"/>
          <p:cNvSpPr/>
          <p:nvPr/>
        </p:nvSpPr>
        <p:spPr>
          <a:xfrm>
            <a:off x="18116550" y="102790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5" name="Form"/>
          <p:cNvSpPr/>
          <p:nvPr/>
        </p:nvSpPr>
        <p:spPr>
          <a:xfrm>
            <a:off x="18116550" y="80946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6" name="Form"/>
          <p:cNvSpPr/>
          <p:nvPr/>
        </p:nvSpPr>
        <p:spPr>
          <a:xfrm>
            <a:off x="18116550" y="110998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7" name="Form"/>
          <p:cNvSpPr/>
          <p:nvPr/>
        </p:nvSpPr>
        <p:spPr>
          <a:xfrm>
            <a:off x="18116550" y="113728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8" name="Form"/>
          <p:cNvSpPr/>
          <p:nvPr/>
        </p:nvSpPr>
        <p:spPr>
          <a:xfrm>
            <a:off x="18116550" y="116459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9" name="Form"/>
          <p:cNvSpPr/>
          <p:nvPr/>
        </p:nvSpPr>
        <p:spPr>
          <a:xfrm>
            <a:off x="18116550" y="119189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0" name="Form"/>
          <p:cNvSpPr/>
          <p:nvPr/>
        </p:nvSpPr>
        <p:spPr>
          <a:xfrm>
            <a:off x="18116550" y="121920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1" name="Form"/>
          <p:cNvSpPr/>
          <p:nvPr/>
        </p:nvSpPr>
        <p:spPr>
          <a:xfrm>
            <a:off x="18116550" y="108251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2" name="Form"/>
          <p:cNvSpPr/>
          <p:nvPr/>
        </p:nvSpPr>
        <p:spPr>
          <a:xfrm>
            <a:off x="18116550" y="124650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3" name="Form"/>
          <p:cNvSpPr/>
          <p:nvPr/>
        </p:nvSpPr>
        <p:spPr>
          <a:xfrm>
            <a:off x="18116550" y="127381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81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4" name="Form"/>
          <p:cNvSpPr/>
          <p:nvPr/>
        </p:nvSpPr>
        <p:spPr>
          <a:xfrm>
            <a:off x="18116550" y="130111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5" name="Form"/>
          <p:cNvSpPr/>
          <p:nvPr/>
        </p:nvSpPr>
        <p:spPr>
          <a:xfrm>
            <a:off x="6964362" y="960437"/>
            <a:ext cx="112352" cy="567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3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5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6" name="Form"/>
          <p:cNvSpPr/>
          <p:nvPr/>
        </p:nvSpPr>
        <p:spPr>
          <a:xfrm>
            <a:off x="8086725" y="7264400"/>
            <a:ext cx="112353" cy="3152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07" name="Form"/>
          <p:cNvSpPr/>
          <p:nvPr/>
        </p:nvSpPr>
        <p:spPr>
          <a:xfrm>
            <a:off x="9209087" y="11045825"/>
            <a:ext cx="112353" cy="1891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Berkeley/Swans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Berkeley/Swansea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https://blog.plan99.net/did-russian-bots-impact-brexit-ad66f08c014a"/>
          <p:cNvSpPr txBox="1"/>
          <p:nvPr/>
        </p:nvSpPr>
        <p:spPr>
          <a:xfrm>
            <a:off x="2295207" y="1482090"/>
            <a:ext cx="1979358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/>
            </a:lvl1pPr>
          </a:lstStyle>
          <a:p>
            <a:pPr/>
            <a:r>
              <a:t>https://blog.plan99.net/did-russian-bots-impact-brexit-ad66f08c014a</a:t>
            </a:r>
          </a:p>
        </p:txBody>
      </p:sp>
      <p:sp>
        <p:nvSpPr>
          <p:cNvPr id="1512" name="Mike Hearn:…"/>
          <p:cNvSpPr/>
          <p:nvPr/>
        </p:nvSpPr>
        <p:spPr>
          <a:xfrm>
            <a:off x="5215720" y="3997405"/>
            <a:ext cx="13952560" cy="3777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 defTabSz="457200">
              <a:defRPr b="0" i="1"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Mike Hearn:</a:t>
            </a:r>
          </a:p>
          <a:p>
            <a:pPr algn="l" defTabSz="457200">
              <a:defRPr b="0" i="1"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"I am one of the very, very few people in the world who has actually fought bots on social media platforms. As a member of the Google abuse team from 2010–2013 I spent a large amount of time working on anti-spam and anti-automation platforms."</a:t>
            </a:r>
          </a:p>
        </p:txBody>
      </p:sp>
      <p:sp>
        <p:nvSpPr>
          <p:cNvPr id="1513" name="&quot;It is the most irresponsible abuse of maths…"/>
          <p:cNvSpPr/>
          <p:nvPr/>
        </p:nvSpPr>
        <p:spPr>
          <a:xfrm>
            <a:off x="5215720" y="8214432"/>
            <a:ext cx="13952560" cy="37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 defTabSz="457200">
              <a:defRPr b="0" i="1"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"It is the most irresponsible abuse of maths</a:t>
            </a:r>
          </a:p>
          <a:p>
            <a:pPr algn="l" defTabSz="457200">
              <a:defRPr b="0" i="1"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I’ve seen for a long time."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2" grpId="1"/>
      <p:bldP build="whole" bldLvl="1" animBg="1" rev="0" advAuto="0" spid="1513" grpId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708" y="244426"/>
            <a:ext cx="19168727" cy="5613154"/>
          </a:xfrm>
          <a:prstGeom prst="rect">
            <a:avLst/>
          </a:prstGeom>
          <a:ln w="12700">
            <a:miter lim="400000"/>
          </a:ln>
        </p:spPr>
      </p:pic>
      <p:sp>
        <p:nvSpPr>
          <p:cNvPr id="1516" name="more votes for Trump"/>
          <p:cNvSpPr txBox="1"/>
          <p:nvPr/>
        </p:nvSpPr>
        <p:spPr>
          <a:xfrm>
            <a:off x="13313810" y="8362509"/>
            <a:ext cx="4970273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000"/>
            </a:lvl1pPr>
          </a:lstStyle>
          <a:p>
            <a:pPr/>
            <a:r>
              <a:t>more votes for Trump</a:t>
            </a:r>
          </a:p>
        </p:txBody>
      </p:sp>
      <p:sp>
        <p:nvSpPr>
          <p:cNvPr id="1517" name="more tweets for Trump"/>
          <p:cNvSpPr txBox="1"/>
          <p:nvPr/>
        </p:nvSpPr>
        <p:spPr>
          <a:xfrm>
            <a:off x="13177666" y="10948954"/>
            <a:ext cx="52425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000"/>
            </a:lvl1pPr>
          </a:lstStyle>
          <a:p>
            <a:pPr/>
            <a:r>
              <a:t>more tweets for Trump</a:t>
            </a:r>
          </a:p>
        </p:txBody>
      </p:sp>
      <p:sp>
        <p:nvSpPr>
          <p:cNvPr id="1518" name="Linie"/>
          <p:cNvSpPr/>
          <p:nvPr/>
        </p:nvSpPr>
        <p:spPr>
          <a:xfrm>
            <a:off x="15798945" y="9239064"/>
            <a:ext cx="1" cy="1530313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9" name="Social Bot tweets for Trump"/>
          <p:cNvSpPr txBox="1"/>
          <p:nvPr/>
        </p:nvSpPr>
        <p:spPr>
          <a:xfrm>
            <a:off x="4277917" y="10948953"/>
            <a:ext cx="6417565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000"/>
            </a:lvl1pPr>
          </a:lstStyle>
          <a:p>
            <a:pPr/>
            <a:r>
              <a:t>Social Bot tweets for Trump</a:t>
            </a:r>
          </a:p>
        </p:txBody>
      </p:sp>
      <p:sp>
        <p:nvSpPr>
          <p:cNvPr id="1520" name="Linie"/>
          <p:cNvSpPr/>
          <p:nvPr/>
        </p:nvSpPr>
        <p:spPr>
          <a:xfrm>
            <a:off x="11171417" y="11297442"/>
            <a:ext cx="1530313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1" name="Linie"/>
          <p:cNvSpPr/>
          <p:nvPr/>
        </p:nvSpPr>
        <p:spPr>
          <a:xfrm flipV="1">
            <a:off x="10723236" y="9059486"/>
            <a:ext cx="2279889" cy="1487272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2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0" grpId="4"/>
      <p:bldP build="whole" bldLvl="1" animBg="1" rev="0" advAuto="0" spid="1518" grpId="1"/>
      <p:bldP build="whole" bldLvl="1" animBg="1" rev="0" advAuto="0" spid="1519" grpId="3"/>
      <p:bldP build="whole" bldLvl="1" animBg="1" rev="0" advAuto="0" spid="1517" grpId="2"/>
      <p:bldP build="whole" bldLvl="1" animBg="1" rev="0" advAuto="0" spid="1521" grpId="5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22" y="1744334"/>
            <a:ext cx="19739556" cy="4934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4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2326" y="6680200"/>
            <a:ext cx="8953501" cy="7327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5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92588" y="6972300"/>
            <a:ext cx="8851901" cy="674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15 times"/>
          <p:cNvSpPr txBox="1"/>
          <p:nvPr/>
        </p:nvSpPr>
        <p:spPr>
          <a:xfrm>
            <a:off x="5710237" y="9618209"/>
            <a:ext cx="145087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26C3F0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15 times</a:t>
            </a:r>
          </a:p>
        </p:txBody>
      </p:sp>
      <p:sp>
        <p:nvSpPr>
          <p:cNvPr id="1528" name="Southern"/>
          <p:cNvSpPr txBox="1"/>
          <p:nvPr/>
        </p:nvSpPr>
        <p:spPr>
          <a:xfrm>
            <a:off x="5710237" y="7989989"/>
            <a:ext cx="197485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Southern </a:t>
            </a:r>
          </a:p>
        </p:txBody>
      </p:sp>
      <p:sp>
        <p:nvSpPr>
          <p:cNvPr id="1529" name="California"/>
          <p:cNvSpPr txBox="1"/>
          <p:nvPr/>
        </p:nvSpPr>
        <p:spPr>
          <a:xfrm>
            <a:off x="5710237" y="8463064"/>
            <a:ext cx="229552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California</a:t>
            </a:r>
          </a:p>
        </p:txBody>
      </p:sp>
      <p:sp>
        <p:nvSpPr>
          <p:cNvPr id="1530" name="/Indiana"/>
          <p:cNvSpPr txBox="1"/>
          <p:nvPr/>
        </p:nvSpPr>
        <p:spPr>
          <a:xfrm>
            <a:off x="5710237" y="8936139"/>
            <a:ext cx="20701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26C3F0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/Indiana</a:t>
            </a:r>
          </a:p>
        </p:txBody>
      </p:sp>
      <p:sp>
        <p:nvSpPr>
          <p:cNvPr id="1531" name="9 times"/>
          <p:cNvSpPr txBox="1"/>
          <p:nvPr/>
        </p:nvSpPr>
        <p:spPr>
          <a:xfrm>
            <a:off x="6821487" y="12504284"/>
            <a:ext cx="111019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6A2C4F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9 times</a:t>
            </a:r>
          </a:p>
        </p:txBody>
      </p:sp>
      <p:sp>
        <p:nvSpPr>
          <p:cNvPr id="1532" name="Berkeley"/>
          <p:cNvSpPr txBox="1"/>
          <p:nvPr/>
        </p:nvSpPr>
        <p:spPr>
          <a:xfrm>
            <a:off x="6791325" y="11376127"/>
            <a:ext cx="21897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6A2C4F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Berkeley</a:t>
            </a:r>
          </a:p>
        </p:txBody>
      </p:sp>
      <p:sp>
        <p:nvSpPr>
          <p:cNvPr id="1533" name="/Swansea"/>
          <p:cNvSpPr txBox="1"/>
          <p:nvPr/>
        </p:nvSpPr>
        <p:spPr>
          <a:xfrm>
            <a:off x="6791325" y="11849202"/>
            <a:ext cx="222482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3800">
                <a:solidFill>
                  <a:srgbClr val="6A2C4F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/Swansea</a:t>
            </a:r>
          </a:p>
        </p:txBody>
      </p:sp>
      <p:sp>
        <p:nvSpPr>
          <p:cNvPr id="1534" name="27 times"/>
          <p:cNvSpPr txBox="1"/>
          <p:nvPr/>
        </p:nvSpPr>
        <p:spPr>
          <a:xfrm>
            <a:off x="4716462" y="3374571"/>
            <a:ext cx="12240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27 times</a:t>
            </a:r>
          </a:p>
        </p:txBody>
      </p:sp>
      <p:sp>
        <p:nvSpPr>
          <p:cNvPr id="1535" name="Oxford"/>
          <p:cNvSpPr txBox="1"/>
          <p:nvPr/>
        </p:nvSpPr>
        <p:spPr>
          <a:xfrm>
            <a:off x="4706937" y="2835376"/>
            <a:ext cx="186584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3800">
                <a:solidFill>
                  <a:srgbClr val="5B76B9"/>
                </a:solidFill>
                <a:latin typeface="'GravurLL-CondBlack'"/>
                <a:ea typeface="'GravurLL-CondBlack'"/>
                <a:cs typeface="'GravurLL-CondBlack'"/>
                <a:sym typeface="'GravurLL-CondBlack'"/>
              </a:defRPr>
            </a:lvl1pPr>
          </a:lstStyle>
          <a:p>
            <a:pPr/>
            <a:r>
              <a:t>Oxford</a:t>
            </a:r>
          </a:p>
        </p:txBody>
      </p:sp>
      <p:sp>
        <p:nvSpPr>
          <p:cNvPr id="1536" name="&quot;The Computational"/>
          <p:cNvSpPr txBox="1"/>
          <p:nvPr/>
        </p:nvSpPr>
        <p:spPr>
          <a:xfrm>
            <a:off x="4703762" y="3742871"/>
            <a:ext cx="21897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 "The Computational </a:t>
            </a:r>
          </a:p>
        </p:txBody>
      </p:sp>
      <p:sp>
        <p:nvSpPr>
          <p:cNvPr id="1537" name="Propaganda Project"/>
          <p:cNvSpPr txBox="1"/>
          <p:nvPr/>
        </p:nvSpPr>
        <p:spPr>
          <a:xfrm>
            <a:off x="4703762" y="4019096"/>
            <a:ext cx="2070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Propaganda Project </a:t>
            </a:r>
          </a:p>
        </p:txBody>
      </p:sp>
      <p:sp>
        <p:nvSpPr>
          <p:cNvPr id="1538" name="of Oxford University&quot;"/>
          <p:cNvSpPr txBox="1"/>
          <p:nvPr/>
        </p:nvSpPr>
        <p:spPr>
          <a:xfrm>
            <a:off x="4703762" y="4296909"/>
            <a:ext cx="219425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5B76B9"/>
                </a:solidFill>
                <a:latin typeface="'GravurLL-CondLight'"/>
                <a:ea typeface="'GravurLL-CondLight'"/>
                <a:cs typeface="'GravurLL-CondLight'"/>
                <a:sym typeface="'GravurLL-CondLight'"/>
              </a:defRPr>
            </a:lvl1pPr>
          </a:lstStyle>
          <a:p>
            <a:pPr/>
            <a:r>
              <a:t>of Oxford University"</a:t>
            </a:r>
          </a:p>
        </p:txBody>
      </p:sp>
      <p:sp>
        <p:nvSpPr>
          <p:cNvPr id="1539" name="Form"/>
          <p:cNvSpPr/>
          <p:nvPr/>
        </p:nvSpPr>
        <p:spPr>
          <a:xfrm>
            <a:off x="14862175" y="6873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40" name="Form"/>
          <p:cNvSpPr/>
          <p:nvPr/>
        </p:nvSpPr>
        <p:spPr>
          <a:xfrm>
            <a:off x="14862175" y="960437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41" name="Form"/>
          <p:cNvSpPr/>
          <p:nvPr/>
        </p:nvSpPr>
        <p:spPr>
          <a:xfrm>
            <a:off x="14862175" y="1779587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42" name="Form"/>
          <p:cNvSpPr/>
          <p:nvPr/>
        </p:nvSpPr>
        <p:spPr>
          <a:xfrm>
            <a:off x="14862175" y="20542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43" name="Form"/>
          <p:cNvSpPr/>
          <p:nvPr/>
        </p:nvSpPr>
        <p:spPr>
          <a:xfrm>
            <a:off x="14862175" y="23272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44" name="Form"/>
          <p:cNvSpPr/>
          <p:nvPr/>
        </p:nvSpPr>
        <p:spPr>
          <a:xfrm>
            <a:off x="14862175" y="26003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45" name="Form"/>
          <p:cNvSpPr/>
          <p:nvPr/>
        </p:nvSpPr>
        <p:spPr>
          <a:xfrm>
            <a:off x="14862175" y="2873375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46" name="Form"/>
          <p:cNvSpPr/>
          <p:nvPr/>
        </p:nvSpPr>
        <p:spPr>
          <a:xfrm>
            <a:off x="14862175" y="34194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47" name="Form"/>
          <p:cNvSpPr/>
          <p:nvPr/>
        </p:nvSpPr>
        <p:spPr>
          <a:xfrm>
            <a:off x="14862175" y="36925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48" name="Form"/>
          <p:cNvSpPr/>
          <p:nvPr/>
        </p:nvSpPr>
        <p:spPr>
          <a:xfrm>
            <a:off x="14862175" y="39655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49" name="Form"/>
          <p:cNvSpPr/>
          <p:nvPr/>
        </p:nvSpPr>
        <p:spPr>
          <a:xfrm>
            <a:off x="14862175" y="4238625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0" name="Form"/>
          <p:cNvSpPr/>
          <p:nvPr/>
        </p:nvSpPr>
        <p:spPr>
          <a:xfrm>
            <a:off x="14862175" y="451167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1" name="Form"/>
          <p:cNvSpPr/>
          <p:nvPr/>
        </p:nvSpPr>
        <p:spPr>
          <a:xfrm>
            <a:off x="14862175" y="4784725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2" name="Form"/>
          <p:cNvSpPr/>
          <p:nvPr/>
        </p:nvSpPr>
        <p:spPr>
          <a:xfrm>
            <a:off x="14862175" y="5057775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3" name="Form"/>
          <p:cNvSpPr/>
          <p:nvPr/>
        </p:nvSpPr>
        <p:spPr>
          <a:xfrm>
            <a:off x="14862175" y="587851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4" name="Form"/>
          <p:cNvSpPr/>
          <p:nvPr/>
        </p:nvSpPr>
        <p:spPr>
          <a:xfrm>
            <a:off x="14862175" y="64246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5" name="Form"/>
          <p:cNvSpPr/>
          <p:nvPr/>
        </p:nvSpPr>
        <p:spPr>
          <a:xfrm>
            <a:off x="14862175" y="66976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6" name="Form"/>
          <p:cNvSpPr/>
          <p:nvPr/>
        </p:nvSpPr>
        <p:spPr>
          <a:xfrm>
            <a:off x="14862175" y="6970712"/>
            <a:ext cx="3141303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7" name="Form"/>
          <p:cNvSpPr/>
          <p:nvPr/>
        </p:nvSpPr>
        <p:spPr>
          <a:xfrm>
            <a:off x="14862175" y="77898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8" name="Form"/>
          <p:cNvSpPr/>
          <p:nvPr/>
        </p:nvSpPr>
        <p:spPr>
          <a:xfrm>
            <a:off x="14862175" y="83359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9" name="Form"/>
          <p:cNvSpPr/>
          <p:nvPr/>
        </p:nvSpPr>
        <p:spPr>
          <a:xfrm>
            <a:off x="14862175" y="86090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0" name="Form"/>
          <p:cNvSpPr/>
          <p:nvPr/>
        </p:nvSpPr>
        <p:spPr>
          <a:xfrm>
            <a:off x="14862175" y="8882062"/>
            <a:ext cx="3141303" cy="5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1" name="Form"/>
          <p:cNvSpPr/>
          <p:nvPr/>
        </p:nvSpPr>
        <p:spPr>
          <a:xfrm>
            <a:off x="14862175" y="94281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2" name="Form"/>
          <p:cNvSpPr/>
          <p:nvPr/>
        </p:nvSpPr>
        <p:spPr>
          <a:xfrm>
            <a:off x="14862175" y="970121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3" name="Form"/>
          <p:cNvSpPr/>
          <p:nvPr/>
        </p:nvSpPr>
        <p:spPr>
          <a:xfrm>
            <a:off x="14862175" y="9974262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4" name="Form"/>
          <p:cNvSpPr/>
          <p:nvPr/>
        </p:nvSpPr>
        <p:spPr>
          <a:xfrm>
            <a:off x="14862175" y="102489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5" name="Form"/>
          <p:cNvSpPr/>
          <p:nvPr/>
        </p:nvSpPr>
        <p:spPr>
          <a:xfrm>
            <a:off x="14862175" y="1052195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6" name="Form"/>
          <p:cNvSpPr/>
          <p:nvPr/>
        </p:nvSpPr>
        <p:spPr>
          <a:xfrm>
            <a:off x="14862175" y="110680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7" name="Form"/>
          <p:cNvSpPr/>
          <p:nvPr/>
        </p:nvSpPr>
        <p:spPr>
          <a:xfrm>
            <a:off x="14862175" y="11341100"/>
            <a:ext cx="3141303" cy="50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8" name="Form"/>
          <p:cNvSpPr/>
          <p:nvPr/>
        </p:nvSpPr>
        <p:spPr>
          <a:xfrm>
            <a:off x="14862175" y="118872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69" name="Form"/>
          <p:cNvSpPr/>
          <p:nvPr/>
        </p:nvSpPr>
        <p:spPr>
          <a:xfrm>
            <a:off x="14862175" y="1216025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70" name="Form"/>
          <p:cNvSpPr/>
          <p:nvPr/>
        </p:nvSpPr>
        <p:spPr>
          <a:xfrm>
            <a:off x="14862175" y="124333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71" name="Form"/>
          <p:cNvSpPr/>
          <p:nvPr/>
        </p:nvSpPr>
        <p:spPr>
          <a:xfrm>
            <a:off x="14862175" y="12706350"/>
            <a:ext cx="314130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72" name="Form"/>
          <p:cNvSpPr/>
          <p:nvPr/>
        </p:nvSpPr>
        <p:spPr>
          <a:xfrm>
            <a:off x="14862175" y="12979400"/>
            <a:ext cx="3141303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1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73" name="Form"/>
          <p:cNvSpPr/>
          <p:nvPr/>
        </p:nvSpPr>
        <p:spPr>
          <a:xfrm>
            <a:off x="7077075" y="687387"/>
            <a:ext cx="7762516" cy="48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16"/>
                </a:moveTo>
                <a:lnTo>
                  <a:pt x="0" y="21600"/>
                </a:lnTo>
                <a:cubicBezTo>
                  <a:pt x="11081" y="21600"/>
                  <a:pt x="10520" y="10333"/>
                  <a:pt x="21600" y="10333"/>
                </a:cubicBezTo>
                <a:lnTo>
                  <a:pt x="21600" y="0"/>
                </a:lnTo>
                <a:cubicBezTo>
                  <a:pt x="10520" y="0"/>
                  <a:pt x="11081" y="12216"/>
                  <a:pt x="0" y="12216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74" name="Form"/>
          <p:cNvSpPr/>
          <p:nvPr/>
        </p:nvSpPr>
        <p:spPr>
          <a:xfrm>
            <a:off x="7077075" y="960437"/>
            <a:ext cx="7762516" cy="420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791"/>
                </a:moveTo>
                <a:lnTo>
                  <a:pt x="0" y="21600"/>
                </a:lnTo>
                <a:cubicBezTo>
                  <a:pt x="11081" y="21600"/>
                  <a:pt x="10520" y="11883"/>
                  <a:pt x="21600" y="11883"/>
                </a:cubicBezTo>
                <a:lnTo>
                  <a:pt x="21600" y="0"/>
                </a:lnTo>
                <a:cubicBezTo>
                  <a:pt x="10520" y="0"/>
                  <a:pt x="11081" y="10791"/>
                  <a:pt x="0" y="10791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75" name="Form"/>
          <p:cNvSpPr/>
          <p:nvPr/>
        </p:nvSpPr>
        <p:spPr>
          <a:xfrm>
            <a:off x="7077075" y="1233487"/>
            <a:ext cx="7762516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884"/>
                </a:moveTo>
                <a:lnTo>
                  <a:pt x="0" y="21600"/>
                </a:lnTo>
                <a:cubicBezTo>
                  <a:pt x="11081" y="21600"/>
                  <a:pt x="10520" y="13979"/>
                  <a:pt x="21600" y="13979"/>
                </a:cubicBezTo>
                <a:lnTo>
                  <a:pt x="21600" y="0"/>
                </a:lnTo>
                <a:cubicBezTo>
                  <a:pt x="10520" y="0"/>
                  <a:pt x="11081" y="8884"/>
                  <a:pt x="0" y="8884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76" name="Form"/>
          <p:cNvSpPr/>
          <p:nvPr/>
        </p:nvSpPr>
        <p:spPr>
          <a:xfrm>
            <a:off x="7077075" y="1506537"/>
            <a:ext cx="7762516" cy="294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9"/>
                </a:moveTo>
                <a:lnTo>
                  <a:pt x="0" y="21600"/>
                </a:lnTo>
                <a:cubicBezTo>
                  <a:pt x="11081" y="21600"/>
                  <a:pt x="10520" y="16953"/>
                  <a:pt x="21600" y="16953"/>
                </a:cubicBezTo>
                <a:lnTo>
                  <a:pt x="21600" y="0"/>
                </a:lnTo>
                <a:cubicBezTo>
                  <a:pt x="10520" y="0"/>
                  <a:pt x="11081" y="6179"/>
                  <a:pt x="0" y="6179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77" name="Form"/>
          <p:cNvSpPr/>
          <p:nvPr/>
        </p:nvSpPr>
        <p:spPr>
          <a:xfrm>
            <a:off x="7077075" y="1779587"/>
            <a:ext cx="7762516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5"/>
                </a:moveTo>
                <a:lnTo>
                  <a:pt x="0" y="21600"/>
                </a:lnTo>
                <a:cubicBezTo>
                  <a:pt x="11081" y="21600"/>
                  <a:pt x="10520" y="21600"/>
                  <a:pt x="21600" y="21600"/>
                </a:cubicBezTo>
                <a:lnTo>
                  <a:pt x="21600" y="0"/>
                </a:lnTo>
                <a:cubicBezTo>
                  <a:pt x="10520" y="0"/>
                  <a:pt x="11081" y="1985"/>
                  <a:pt x="0" y="1985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78" name="Form"/>
          <p:cNvSpPr/>
          <p:nvPr/>
        </p:nvSpPr>
        <p:spPr>
          <a:xfrm>
            <a:off x="7077075" y="2011362"/>
            <a:ext cx="7762516" cy="272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6620"/>
                </a:lnTo>
                <a:cubicBezTo>
                  <a:pt x="11081" y="16620"/>
                  <a:pt x="10520" y="21600"/>
                  <a:pt x="21600" y="21600"/>
                </a:cubicBezTo>
                <a:lnTo>
                  <a:pt x="21600" y="3330"/>
                </a:lnTo>
                <a:cubicBezTo>
                  <a:pt x="10520" y="333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79" name="Form"/>
          <p:cNvSpPr/>
          <p:nvPr/>
        </p:nvSpPr>
        <p:spPr>
          <a:xfrm>
            <a:off x="7077075" y="2220912"/>
            <a:ext cx="7762516" cy="336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3506"/>
                </a:lnTo>
                <a:cubicBezTo>
                  <a:pt x="11081" y="13506"/>
                  <a:pt x="10520" y="21600"/>
                  <a:pt x="21600" y="21600"/>
                </a:cubicBezTo>
                <a:lnTo>
                  <a:pt x="21600" y="6753"/>
                </a:lnTo>
                <a:cubicBezTo>
                  <a:pt x="10520" y="675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0" name="Form"/>
          <p:cNvSpPr/>
          <p:nvPr/>
        </p:nvSpPr>
        <p:spPr>
          <a:xfrm>
            <a:off x="7077075" y="2432050"/>
            <a:ext cx="7762516" cy="39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1355"/>
                </a:lnTo>
                <a:cubicBezTo>
                  <a:pt x="11081" y="11355"/>
                  <a:pt x="10520" y="21600"/>
                  <a:pt x="21600" y="21600"/>
                </a:cubicBezTo>
                <a:lnTo>
                  <a:pt x="21600" y="9096"/>
                </a:lnTo>
                <a:cubicBezTo>
                  <a:pt x="10520" y="9096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1" name="Form"/>
          <p:cNvSpPr/>
          <p:nvPr/>
        </p:nvSpPr>
        <p:spPr>
          <a:xfrm>
            <a:off x="7077075" y="2641600"/>
            <a:ext cx="7762516" cy="46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824"/>
                </a:lnTo>
                <a:cubicBezTo>
                  <a:pt x="11081" y="9824"/>
                  <a:pt x="10520" y="21600"/>
                  <a:pt x="21600" y="21600"/>
                </a:cubicBezTo>
                <a:lnTo>
                  <a:pt x="21600" y="10800"/>
                </a:lnTo>
                <a:cubicBezTo>
                  <a:pt x="10520" y="1080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2" name="Form"/>
          <p:cNvSpPr/>
          <p:nvPr/>
        </p:nvSpPr>
        <p:spPr>
          <a:xfrm>
            <a:off x="7077075" y="2851150"/>
            <a:ext cx="7762516" cy="525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8646"/>
                </a:lnTo>
                <a:cubicBezTo>
                  <a:pt x="11081" y="8646"/>
                  <a:pt x="10520" y="21600"/>
                  <a:pt x="21600" y="21600"/>
                </a:cubicBezTo>
                <a:lnTo>
                  <a:pt x="21600" y="12095"/>
                </a:lnTo>
                <a:cubicBezTo>
                  <a:pt x="10520" y="1209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3" name="Form"/>
          <p:cNvSpPr/>
          <p:nvPr/>
        </p:nvSpPr>
        <p:spPr>
          <a:xfrm>
            <a:off x="7077075" y="3062287"/>
            <a:ext cx="7762516" cy="588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7707"/>
                </a:lnTo>
                <a:cubicBezTo>
                  <a:pt x="11081" y="7707"/>
                  <a:pt x="10520" y="21600"/>
                  <a:pt x="21600" y="21600"/>
                </a:cubicBezTo>
                <a:lnTo>
                  <a:pt x="21600" y="13113"/>
                </a:lnTo>
                <a:cubicBezTo>
                  <a:pt x="10520" y="1311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4" name="Form"/>
          <p:cNvSpPr/>
          <p:nvPr/>
        </p:nvSpPr>
        <p:spPr>
          <a:xfrm>
            <a:off x="7077075" y="3271837"/>
            <a:ext cx="7762516" cy="652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969"/>
                </a:lnTo>
                <a:cubicBezTo>
                  <a:pt x="11081" y="6969"/>
                  <a:pt x="10520" y="21600"/>
                  <a:pt x="21600" y="21600"/>
                </a:cubicBezTo>
                <a:lnTo>
                  <a:pt x="21600" y="13939"/>
                </a:lnTo>
                <a:cubicBezTo>
                  <a:pt x="10520" y="13939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5" name="Form"/>
          <p:cNvSpPr/>
          <p:nvPr/>
        </p:nvSpPr>
        <p:spPr>
          <a:xfrm>
            <a:off x="7077075" y="3482975"/>
            <a:ext cx="7762516" cy="714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355"/>
                </a:lnTo>
                <a:cubicBezTo>
                  <a:pt x="11081" y="6355"/>
                  <a:pt x="10520" y="21600"/>
                  <a:pt x="21600" y="21600"/>
                </a:cubicBezTo>
                <a:lnTo>
                  <a:pt x="21600" y="14614"/>
                </a:lnTo>
                <a:cubicBezTo>
                  <a:pt x="10520" y="14614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6" name="Form"/>
          <p:cNvSpPr/>
          <p:nvPr/>
        </p:nvSpPr>
        <p:spPr>
          <a:xfrm>
            <a:off x="7077075" y="3692525"/>
            <a:ext cx="7762516" cy="777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840"/>
                </a:lnTo>
                <a:cubicBezTo>
                  <a:pt x="11081" y="5840"/>
                  <a:pt x="10520" y="21600"/>
                  <a:pt x="21600" y="21600"/>
                </a:cubicBezTo>
                <a:lnTo>
                  <a:pt x="21600" y="15170"/>
                </a:lnTo>
                <a:cubicBezTo>
                  <a:pt x="10520" y="1517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7" name="Form"/>
          <p:cNvSpPr/>
          <p:nvPr/>
        </p:nvSpPr>
        <p:spPr>
          <a:xfrm>
            <a:off x="7077075" y="3902075"/>
            <a:ext cx="7762516" cy="841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395"/>
                </a:lnTo>
                <a:cubicBezTo>
                  <a:pt x="11081" y="5395"/>
                  <a:pt x="10520" y="21600"/>
                  <a:pt x="21600" y="21600"/>
                </a:cubicBezTo>
                <a:lnTo>
                  <a:pt x="21600" y="15659"/>
                </a:lnTo>
                <a:cubicBezTo>
                  <a:pt x="10520" y="15659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8" name="Form"/>
          <p:cNvSpPr/>
          <p:nvPr/>
        </p:nvSpPr>
        <p:spPr>
          <a:xfrm>
            <a:off x="7077075" y="4113212"/>
            <a:ext cx="7762516" cy="90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026"/>
                </a:lnTo>
                <a:cubicBezTo>
                  <a:pt x="11081" y="5026"/>
                  <a:pt x="10520" y="21600"/>
                  <a:pt x="21600" y="21600"/>
                </a:cubicBezTo>
                <a:lnTo>
                  <a:pt x="21600" y="16075"/>
                </a:lnTo>
                <a:cubicBezTo>
                  <a:pt x="10520" y="1607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9" name="Form"/>
          <p:cNvSpPr/>
          <p:nvPr/>
        </p:nvSpPr>
        <p:spPr>
          <a:xfrm>
            <a:off x="7077075" y="4322762"/>
            <a:ext cx="7762516" cy="966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698"/>
                </a:lnTo>
                <a:cubicBezTo>
                  <a:pt x="11081" y="4698"/>
                  <a:pt x="10520" y="21600"/>
                  <a:pt x="21600" y="21600"/>
                </a:cubicBezTo>
                <a:lnTo>
                  <a:pt x="21600" y="16435"/>
                </a:lnTo>
                <a:cubicBezTo>
                  <a:pt x="10520" y="1643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0" name="Form"/>
          <p:cNvSpPr/>
          <p:nvPr/>
        </p:nvSpPr>
        <p:spPr>
          <a:xfrm>
            <a:off x="7077075" y="4533900"/>
            <a:ext cx="7762516" cy="102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403"/>
                </a:lnTo>
                <a:cubicBezTo>
                  <a:pt x="11081" y="4403"/>
                  <a:pt x="10520" y="21600"/>
                  <a:pt x="21600" y="21600"/>
                </a:cubicBezTo>
                <a:lnTo>
                  <a:pt x="21600" y="16751"/>
                </a:lnTo>
                <a:cubicBezTo>
                  <a:pt x="10520" y="16751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1" name="Form"/>
          <p:cNvSpPr/>
          <p:nvPr/>
        </p:nvSpPr>
        <p:spPr>
          <a:xfrm>
            <a:off x="7077075" y="4743450"/>
            <a:ext cx="7762516" cy="1114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077"/>
                </a:lnTo>
                <a:cubicBezTo>
                  <a:pt x="11081" y="4077"/>
                  <a:pt x="10520" y="21600"/>
                  <a:pt x="21600" y="21600"/>
                </a:cubicBezTo>
                <a:lnTo>
                  <a:pt x="21600" y="16706"/>
                </a:lnTo>
                <a:cubicBezTo>
                  <a:pt x="10520" y="16706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2" name="Form"/>
          <p:cNvSpPr/>
          <p:nvPr/>
        </p:nvSpPr>
        <p:spPr>
          <a:xfrm>
            <a:off x="7077075" y="4953000"/>
            <a:ext cx="7762516" cy="1155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930"/>
                </a:lnTo>
                <a:cubicBezTo>
                  <a:pt x="11081" y="3930"/>
                  <a:pt x="10520" y="21600"/>
                  <a:pt x="21600" y="21600"/>
                </a:cubicBezTo>
                <a:lnTo>
                  <a:pt x="21600" y="17280"/>
                </a:lnTo>
                <a:cubicBezTo>
                  <a:pt x="10520" y="17280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3" name="Form"/>
          <p:cNvSpPr/>
          <p:nvPr/>
        </p:nvSpPr>
        <p:spPr>
          <a:xfrm>
            <a:off x="7077075" y="5164137"/>
            <a:ext cx="7762516" cy="1239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658"/>
                </a:lnTo>
                <a:cubicBezTo>
                  <a:pt x="11081" y="3658"/>
                  <a:pt x="10520" y="21600"/>
                  <a:pt x="21600" y="21600"/>
                </a:cubicBezTo>
                <a:lnTo>
                  <a:pt x="21600" y="17202"/>
                </a:lnTo>
                <a:cubicBezTo>
                  <a:pt x="10520" y="17202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4" name="Form"/>
          <p:cNvSpPr/>
          <p:nvPr/>
        </p:nvSpPr>
        <p:spPr>
          <a:xfrm>
            <a:off x="7077075" y="5373687"/>
            <a:ext cx="7762516" cy="130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487"/>
                </a:lnTo>
                <a:cubicBezTo>
                  <a:pt x="11081" y="3487"/>
                  <a:pt x="10520" y="21600"/>
                  <a:pt x="21600" y="21600"/>
                </a:cubicBezTo>
                <a:lnTo>
                  <a:pt x="21600" y="17421"/>
                </a:lnTo>
                <a:cubicBezTo>
                  <a:pt x="10520" y="17421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5" name="Form"/>
          <p:cNvSpPr/>
          <p:nvPr/>
        </p:nvSpPr>
        <p:spPr>
          <a:xfrm>
            <a:off x="7077075" y="5583237"/>
            <a:ext cx="7762516" cy="1364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326"/>
                </a:lnTo>
                <a:cubicBezTo>
                  <a:pt x="11081" y="3326"/>
                  <a:pt x="10520" y="21600"/>
                  <a:pt x="21600" y="21600"/>
                </a:cubicBezTo>
                <a:lnTo>
                  <a:pt x="21600" y="17614"/>
                </a:lnTo>
                <a:cubicBezTo>
                  <a:pt x="10520" y="17614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6" name="Form"/>
          <p:cNvSpPr/>
          <p:nvPr/>
        </p:nvSpPr>
        <p:spPr>
          <a:xfrm>
            <a:off x="7077075" y="5794375"/>
            <a:ext cx="7762516" cy="1407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226"/>
                </a:lnTo>
                <a:cubicBezTo>
                  <a:pt x="11081" y="3226"/>
                  <a:pt x="10520" y="21600"/>
                  <a:pt x="21600" y="21600"/>
                </a:cubicBezTo>
                <a:lnTo>
                  <a:pt x="21600" y="18053"/>
                </a:lnTo>
                <a:cubicBezTo>
                  <a:pt x="10520" y="18053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7" name="Form"/>
          <p:cNvSpPr/>
          <p:nvPr/>
        </p:nvSpPr>
        <p:spPr>
          <a:xfrm>
            <a:off x="7077075" y="6003925"/>
            <a:ext cx="7762516" cy="1491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034"/>
                </a:lnTo>
                <a:cubicBezTo>
                  <a:pt x="11081" y="3034"/>
                  <a:pt x="10520" y="21600"/>
                  <a:pt x="21600" y="21600"/>
                </a:cubicBezTo>
                <a:lnTo>
                  <a:pt x="21600" y="17945"/>
                </a:lnTo>
                <a:cubicBezTo>
                  <a:pt x="10520" y="17945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8" name="Form"/>
          <p:cNvSpPr/>
          <p:nvPr/>
        </p:nvSpPr>
        <p:spPr>
          <a:xfrm>
            <a:off x="7077075" y="6213475"/>
            <a:ext cx="7762516" cy="1807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513"/>
                </a:lnTo>
                <a:cubicBezTo>
                  <a:pt x="11081" y="2513"/>
                  <a:pt x="10520" y="21600"/>
                  <a:pt x="21600" y="21600"/>
                </a:cubicBezTo>
                <a:lnTo>
                  <a:pt x="21600" y="18838"/>
                </a:lnTo>
                <a:cubicBezTo>
                  <a:pt x="10520" y="18838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99" name="Form"/>
          <p:cNvSpPr/>
          <p:nvPr/>
        </p:nvSpPr>
        <p:spPr>
          <a:xfrm>
            <a:off x="7077075" y="6424612"/>
            <a:ext cx="7762516" cy="4328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49"/>
                </a:lnTo>
                <a:cubicBezTo>
                  <a:pt x="11081" y="1049"/>
                  <a:pt x="10520" y="21600"/>
                  <a:pt x="21600" y="21600"/>
                </a:cubicBezTo>
                <a:lnTo>
                  <a:pt x="21600" y="20447"/>
                </a:lnTo>
                <a:cubicBezTo>
                  <a:pt x="10520" y="20447"/>
                  <a:pt x="11081" y="0"/>
                  <a:pt x="0" y="0"/>
                </a:cubicBezTo>
              </a:path>
            </a:pathLst>
          </a:custGeom>
          <a:solidFill>
            <a:srgbClr val="5B76B9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0" name="Form"/>
          <p:cNvSpPr/>
          <p:nvPr/>
        </p:nvSpPr>
        <p:spPr>
          <a:xfrm>
            <a:off x="8199437" y="5583237"/>
            <a:ext cx="6640153" cy="18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202"/>
                </a:moveTo>
                <a:lnTo>
                  <a:pt x="0" y="21600"/>
                </a:lnTo>
                <a:cubicBezTo>
                  <a:pt x="11130" y="21600"/>
                  <a:pt x="10473" y="2883"/>
                  <a:pt x="21600" y="2883"/>
                </a:cubicBezTo>
                <a:lnTo>
                  <a:pt x="21600" y="0"/>
                </a:lnTo>
                <a:cubicBezTo>
                  <a:pt x="10473" y="0"/>
                  <a:pt x="11130" y="19202"/>
                  <a:pt x="0" y="19202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1" name="Form"/>
          <p:cNvSpPr/>
          <p:nvPr/>
        </p:nvSpPr>
        <p:spPr>
          <a:xfrm>
            <a:off x="8199437" y="6129337"/>
            <a:ext cx="6640153" cy="1555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79"/>
                </a:moveTo>
                <a:lnTo>
                  <a:pt x="0" y="21600"/>
                </a:lnTo>
                <a:cubicBezTo>
                  <a:pt x="11130" y="21600"/>
                  <a:pt x="10473" y="3501"/>
                  <a:pt x="21600" y="3501"/>
                </a:cubicBezTo>
                <a:lnTo>
                  <a:pt x="21600" y="0"/>
                </a:lnTo>
                <a:cubicBezTo>
                  <a:pt x="10473" y="0"/>
                  <a:pt x="11130" y="18679"/>
                  <a:pt x="0" y="18679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2" name="Form"/>
          <p:cNvSpPr/>
          <p:nvPr/>
        </p:nvSpPr>
        <p:spPr>
          <a:xfrm>
            <a:off x="8199437" y="6402387"/>
            <a:ext cx="6640153" cy="149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56"/>
                </a:moveTo>
                <a:lnTo>
                  <a:pt x="0" y="21600"/>
                </a:lnTo>
                <a:cubicBezTo>
                  <a:pt x="11130" y="21600"/>
                  <a:pt x="10473" y="3649"/>
                  <a:pt x="21600" y="3649"/>
                </a:cubicBezTo>
                <a:lnTo>
                  <a:pt x="21600" y="0"/>
                </a:lnTo>
                <a:cubicBezTo>
                  <a:pt x="10473" y="0"/>
                  <a:pt x="11130" y="18556"/>
                  <a:pt x="0" y="18556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3" name="Form"/>
          <p:cNvSpPr/>
          <p:nvPr/>
        </p:nvSpPr>
        <p:spPr>
          <a:xfrm>
            <a:off x="8199437" y="6675437"/>
            <a:ext cx="6640153" cy="1428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427"/>
                </a:moveTo>
                <a:lnTo>
                  <a:pt x="0" y="21600"/>
                </a:lnTo>
                <a:cubicBezTo>
                  <a:pt x="11130" y="21600"/>
                  <a:pt x="10473" y="3815"/>
                  <a:pt x="21600" y="3815"/>
                </a:cubicBezTo>
                <a:lnTo>
                  <a:pt x="21600" y="0"/>
                </a:lnTo>
                <a:cubicBezTo>
                  <a:pt x="10473" y="0"/>
                  <a:pt x="11130" y="18427"/>
                  <a:pt x="0" y="1842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4" name="Form"/>
          <p:cNvSpPr/>
          <p:nvPr/>
        </p:nvSpPr>
        <p:spPr>
          <a:xfrm>
            <a:off x="8199437" y="7221537"/>
            <a:ext cx="6640153" cy="10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444"/>
                </a:moveTo>
                <a:lnTo>
                  <a:pt x="0" y="21600"/>
                </a:lnTo>
                <a:cubicBezTo>
                  <a:pt x="11130" y="21600"/>
                  <a:pt x="10473" y="4982"/>
                  <a:pt x="21600" y="4982"/>
                </a:cubicBezTo>
                <a:lnTo>
                  <a:pt x="21600" y="0"/>
                </a:lnTo>
                <a:cubicBezTo>
                  <a:pt x="10473" y="0"/>
                  <a:pt x="11130" y="17444"/>
                  <a:pt x="0" y="17444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5" name="Form"/>
          <p:cNvSpPr/>
          <p:nvPr/>
        </p:nvSpPr>
        <p:spPr>
          <a:xfrm>
            <a:off x="8199437" y="7516812"/>
            <a:ext cx="6640153" cy="1009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098"/>
                </a:moveTo>
                <a:lnTo>
                  <a:pt x="0" y="21600"/>
                </a:lnTo>
                <a:cubicBezTo>
                  <a:pt x="11130" y="21600"/>
                  <a:pt x="10473" y="4949"/>
                  <a:pt x="21600" y="4949"/>
                </a:cubicBezTo>
                <a:lnTo>
                  <a:pt x="21600" y="0"/>
                </a:lnTo>
                <a:cubicBezTo>
                  <a:pt x="10473" y="0"/>
                  <a:pt x="11130" y="17098"/>
                  <a:pt x="0" y="17098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6" name="Form"/>
          <p:cNvSpPr/>
          <p:nvPr/>
        </p:nvSpPr>
        <p:spPr>
          <a:xfrm>
            <a:off x="8199437" y="8062912"/>
            <a:ext cx="6640153" cy="672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847"/>
                </a:moveTo>
                <a:lnTo>
                  <a:pt x="0" y="21600"/>
                </a:lnTo>
                <a:cubicBezTo>
                  <a:pt x="11130" y="21600"/>
                  <a:pt x="10473" y="7424"/>
                  <a:pt x="21600" y="7424"/>
                </a:cubicBezTo>
                <a:lnTo>
                  <a:pt x="21600" y="0"/>
                </a:lnTo>
                <a:cubicBezTo>
                  <a:pt x="10473" y="0"/>
                  <a:pt x="11130" y="14847"/>
                  <a:pt x="0" y="1484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7" name="Form"/>
          <p:cNvSpPr/>
          <p:nvPr/>
        </p:nvSpPr>
        <p:spPr>
          <a:xfrm>
            <a:off x="8199437" y="8335962"/>
            <a:ext cx="6640153" cy="609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157"/>
                </a:moveTo>
                <a:lnTo>
                  <a:pt x="0" y="21600"/>
                </a:lnTo>
                <a:cubicBezTo>
                  <a:pt x="11130" y="21600"/>
                  <a:pt x="10473" y="8196"/>
                  <a:pt x="21600" y="8196"/>
                </a:cubicBezTo>
                <a:lnTo>
                  <a:pt x="21600" y="0"/>
                </a:lnTo>
                <a:cubicBezTo>
                  <a:pt x="10473" y="0"/>
                  <a:pt x="11130" y="14157"/>
                  <a:pt x="0" y="1415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8" name="Form"/>
          <p:cNvSpPr/>
          <p:nvPr/>
        </p:nvSpPr>
        <p:spPr>
          <a:xfrm>
            <a:off x="8199437" y="8609012"/>
            <a:ext cx="6640153" cy="545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90"/>
                </a:moveTo>
                <a:lnTo>
                  <a:pt x="0" y="21600"/>
                </a:lnTo>
                <a:cubicBezTo>
                  <a:pt x="11130" y="21600"/>
                  <a:pt x="10473" y="9135"/>
                  <a:pt x="21600" y="9135"/>
                </a:cubicBezTo>
                <a:lnTo>
                  <a:pt x="21600" y="0"/>
                </a:lnTo>
                <a:cubicBezTo>
                  <a:pt x="10473" y="0"/>
                  <a:pt x="11130" y="13290"/>
                  <a:pt x="0" y="1329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9" name="Form"/>
          <p:cNvSpPr/>
          <p:nvPr/>
        </p:nvSpPr>
        <p:spPr>
          <a:xfrm>
            <a:off x="8199437" y="8882062"/>
            <a:ext cx="6640153" cy="48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207"/>
                </a:moveTo>
                <a:lnTo>
                  <a:pt x="0" y="21600"/>
                </a:lnTo>
                <a:cubicBezTo>
                  <a:pt x="11130" y="21600"/>
                  <a:pt x="10473" y="10326"/>
                  <a:pt x="21600" y="10326"/>
                </a:cubicBezTo>
                <a:lnTo>
                  <a:pt x="21600" y="0"/>
                </a:lnTo>
                <a:cubicBezTo>
                  <a:pt x="10473" y="0"/>
                  <a:pt x="11130" y="12207"/>
                  <a:pt x="0" y="12207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0" name="Form"/>
          <p:cNvSpPr/>
          <p:nvPr/>
        </p:nvSpPr>
        <p:spPr>
          <a:xfrm>
            <a:off x="8199437" y="9155112"/>
            <a:ext cx="6640153" cy="420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9"/>
                </a:moveTo>
                <a:lnTo>
                  <a:pt x="0" y="21600"/>
                </a:lnTo>
                <a:cubicBezTo>
                  <a:pt x="11130" y="21600"/>
                  <a:pt x="10473" y="11883"/>
                  <a:pt x="21600" y="11883"/>
                </a:cubicBezTo>
                <a:lnTo>
                  <a:pt x="21600" y="0"/>
                </a:lnTo>
                <a:cubicBezTo>
                  <a:pt x="10473" y="0"/>
                  <a:pt x="11130" y="10809"/>
                  <a:pt x="0" y="10809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1" name="Form"/>
          <p:cNvSpPr/>
          <p:nvPr/>
        </p:nvSpPr>
        <p:spPr>
          <a:xfrm>
            <a:off x="8199437" y="9428162"/>
            <a:ext cx="6640153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884"/>
                </a:moveTo>
                <a:lnTo>
                  <a:pt x="0" y="21600"/>
                </a:lnTo>
                <a:cubicBezTo>
                  <a:pt x="11130" y="21600"/>
                  <a:pt x="10473" y="13979"/>
                  <a:pt x="21600" y="13979"/>
                </a:cubicBezTo>
                <a:lnTo>
                  <a:pt x="21600" y="0"/>
                </a:lnTo>
                <a:cubicBezTo>
                  <a:pt x="10473" y="0"/>
                  <a:pt x="11130" y="8884"/>
                  <a:pt x="0" y="8884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2" name="Form"/>
          <p:cNvSpPr/>
          <p:nvPr/>
        </p:nvSpPr>
        <p:spPr>
          <a:xfrm>
            <a:off x="8199437" y="9701212"/>
            <a:ext cx="6640153" cy="293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60"/>
                </a:moveTo>
                <a:lnTo>
                  <a:pt x="0" y="21600"/>
                </a:lnTo>
                <a:cubicBezTo>
                  <a:pt x="11130" y="21600"/>
                  <a:pt x="10473" y="16973"/>
                  <a:pt x="21600" y="16973"/>
                </a:cubicBezTo>
                <a:lnTo>
                  <a:pt x="21600" y="0"/>
                </a:lnTo>
                <a:cubicBezTo>
                  <a:pt x="10473" y="0"/>
                  <a:pt x="11130" y="6160"/>
                  <a:pt x="0" y="616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3" name="Form"/>
          <p:cNvSpPr/>
          <p:nvPr/>
        </p:nvSpPr>
        <p:spPr>
          <a:xfrm>
            <a:off x="8199437" y="9974262"/>
            <a:ext cx="6640153" cy="23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5"/>
                </a:moveTo>
                <a:lnTo>
                  <a:pt x="0" y="21600"/>
                </a:lnTo>
                <a:cubicBezTo>
                  <a:pt x="11130" y="21600"/>
                  <a:pt x="10473" y="21600"/>
                  <a:pt x="21600" y="21600"/>
                </a:cubicBezTo>
                <a:lnTo>
                  <a:pt x="21600" y="0"/>
                </a:lnTo>
                <a:cubicBezTo>
                  <a:pt x="10473" y="0"/>
                  <a:pt x="11130" y="1985"/>
                  <a:pt x="0" y="1985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4" name="Form"/>
          <p:cNvSpPr/>
          <p:nvPr/>
        </p:nvSpPr>
        <p:spPr>
          <a:xfrm>
            <a:off x="8199437" y="10206037"/>
            <a:ext cx="6640153" cy="272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6620"/>
                </a:lnTo>
                <a:cubicBezTo>
                  <a:pt x="11130" y="16620"/>
                  <a:pt x="10473" y="21600"/>
                  <a:pt x="21600" y="21600"/>
                </a:cubicBezTo>
                <a:lnTo>
                  <a:pt x="21600" y="3330"/>
                </a:lnTo>
                <a:cubicBezTo>
                  <a:pt x="10473" y="3330"/>
                  <a:pt x="11130" y="0"/>
                  <a:pt x="0" y="0"/>
                </a:cubicBezTo>
              </a:path>
            </a:pathLst>
          </a:custGeom>
          <a:solidFill>
            <a:srgbClr val="26C3F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5" name="Form"/>
          <p:cNvSpPr/>
          <p:nvPr/>
        </p:nvSpPr>
        <p:spPr>
          <a:xfrm>
            <a:off x="9320212" y="10795000"/>
            <a:ext cx="5519378" cy="46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776"/>
                </a:moveTo>
                <a:lnTo>
                  <a:pt x="0" y="21600"/>
                </a:lnTo>
                <a:cubicBezTo>
                  <a:pt x="11195" y="21600"/>
                  <a:pt x="10405" y="10800"/>
                  <a:pt x="21600" y="10800"/>
                </a:cubicBezTo>
                <a:lnTo>
                  <a:pt x="21600" y="0"/>
                </a:lnTo>
                <a:cubicBezTo>
                  <a:pt x="10405" y="0"/>
                  <a:pt x="11195" y="11776"/>
                  <a:pt x="0" y="11776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6" name="Form"/>
          <p:cNvSpPr/>
          <p:nvPr/>
        </p:nvSpPr>
        <p:spPr>
          <a:xfrm>
            <a:off x="9320212" y="11068050"/>
            <a:ext cx="5519378" cy="39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225"/>
                </a:moveTo>
                <a:lnTo>
                  <a:pt x="0" y="21600"/>
                </a:lnTo>
                <a:cubicBezTo>
                  <a:pt x="11195" y="21600"/>
                  <a:pt x="10405" y="12504"/>
                  <a:pt x="21600" y="12504"/>
                </a:cubicBezTo>
                <a:lnTo>
                  <a:pt x="21600" y="0"/>
                </a:lnTo>
                <a:cubicBezTo>
                  <a:pt x="10405" y="0"/>
                  <a:pt x="11195" y="10225"/>
                  <a:pt x="0" y="10225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7" name="Form"/>
          <p:cNvSpPr/>
          <p:nvPr/>
        </p:nvSpPr>
        <p:spPr>
          <a:xfrm>
            <a:off x="9320212" y="11341100"/>
            <a:ext cx="5519378" cy="336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117"/>
                </a:moveTo>
                <a:lnTo>
                  <a:pt x="0" y="21600"/>
                </a:lnTo>
                <a:cubicBezTo>
                  <a:pt x="11195" y="21600"/>
                  <a:pt x="10405" y="14870"/>
                  <a:pt x="21600" y="14870"/>
                </a:cubicBezTo>
                <a:lnTo>
                  <a:pt x="21600" y="0"/>
                </a:lnTo>
                <a:cubicBezTo>
                  <a:pt x="10405" y="0"/>
                  <a:pt x="11195" y="8117"/>
                  <a:pt x="0" y="8117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8" name="Form"/>
          <p:cNvSpPr/>
          <p:nvPr/>
        </p:nvSpPr>
        <p:spPr>
          <a:xfrm>
            <a:off x="9320212" y="11614150"/>
            <a:ext cx="5519378" cy="272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980"/>
                </a:moveTo>
                <a:lnTo>
                  <a:pt x="0" y="21600"/>
                </a:lnTo>
                <a:cubicBezTo>
                  <a:pt x="11195" y="21600"/>
                  <a:pt x="10405" y="18270"/>
                  <a:pt x="21600" y="18270"/>
                </a:cubicBezTo>
                <a:lnTo>
                  <a:pt x="21600" y="0"/>
                </a:lnTo>
                <a:cubicBezTo>
                  <a:pt x="10405" y="0"/>
                  <a:pt x="11195" y="4980"/>
                  <a:pt x="0" y="498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19" name="Form"/>
          <p:cNvSpPr/>
          <p:nvPr/>
        </p:nvSpPr>
        <p:spPr>
          <a:xfrm>
            <a:off x="9320212" y="11887200"/>
            <a:ext cx="5519378" cy="231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9649"/>
                </a:lnTo>
                <a:cubicBezTo>
                  <a:pt x="11195" y="19649"/>
                  <a:pt x="10405" y="21600"/>
                  <a:pt x="21600" y="21600"/>
                </a:cubicBezTo>
                <a:lnTo>
                  <a:pt x="21600" y="0"/>
                </a:lnTo>
                <a:cubicBezTo>
                  <a:pt x="10405" y="0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20" name="Form"/>
          <p:cNvSpPr/>
          <p:nvPr/>
        </p:nvSpPr>
        <p:spPr>
          <a:xfrm>
            <a:off x="9320212" y="12096750"/>
            <a:ext cx="5519378" cy="293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5413"/>
                </a:lnTo>
                <a:cubicBezTo>
                  <a:pt x="11195" y="15413"/>
                  <a:pt x="10405" y="21600"/>
                  <a:pt x="21600" y="21600"/>
                </a:cubicBezTo>
                <a:lnTo>
                  <a:pt x="21600" y="4627"/>
                </a:lnTo>
                <a:cubicBezTo>
                  <a:pt x="10405" y="4627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21" name="Form"/>
          <p:cNvSpPr/>
          <p:nvPr/>
        </p:nvSpPr>
        <p:spPr>
          <a:xfrm>
            <a:off x="9320212" y="12307887"/>
            <a:ext cx="5519378" cy="35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703"/>
                </a:lnTo>
                <a:cubicBezTo>
                  <a:pt x="11195" y="12703"/>
                  <a:pt x="10405" y="21600"/>
                  <a:pt x="21600" y="21600"/>
                </a:cubicBezTo>
                <a:lnTo>
                  <a:pt x="21600" y="7635"/>
                </a:lnTo>
                <a:cubicBezTo>
                  <a:pt x="10405" y="7635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22" name="Form"/>
          <p:cNvSpPr/>
          <p:nvPr/>
        </p:nvSpPr>
        <p:spPr>
          <a:xfrm>
            <a:off x="9320212" y="12517437"/>
            <a:ext cx="5519378" cy="420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cubicBezTo>
                  <a:pt x="11195" y="10800"/>
                  <a:pt x="10405" y="21600"/>
                  <a:pt x="21600" y="21600"/>
                </a:cubicBezTo>
                <a:lnTo>
                  <a:pt x="21600" y="9709"/>
                </a:lnTo>
                <a:cubicBezTo>
                  <a:pt x="10405" y="9709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23" name="Form"/>
          <p:cNvSpPr/>
          <p:nvPr/>
        </p:nvSpPr>
        <p:spPr>
          <a:xfrm>
            <a:off x="9320212" y="12728575"/>
            <a:ext cx="5519378" cy="483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400"/>
                </a:lnTo>
                <a:cubicBezTo>
                  <a:pt x="11195" y="9400"/>
                  <a:pt x="10405" y="21600"/>
                  <a:pt x="21600" y="21600"/>
                </a:cubicBezTo>
                <a:lnTo>
                  <a:pt x="21600" y="11267"/>
                </a:lnTo>
                <a:cubicBezTo>
                  <a:pt x="10405" y="11267"/>
                  <a:pt x="11195" y="0"/>
                  <a:pt x="0" y="0"/>
                </a:cubicBezTo>
              </a:path>
            </a:pathLst>
          </a:custGeom>
          <a:solidFill>
            <a:srgbClr val="6A2C4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24" name="ABS-CBN"/>
          <p:cNvSpPr txBox="1"/>
          <p:nvPr/>
        </p:nvSpPr>
        <p:spPr>
          <a:xfrm>
            <a:off x="14952662" y="678997"/>
            <a:ext cx="251777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ABS-CBN</a:t>
            </a:r>
          </a:p>
        </p:txBody>
      </p:sp>
      <p:sp>
        <p:nvSpPr>
          <p:cNvPr id="1625" name="BBC"/>
          <p:cNvSpPr txBox="1"/>
          <p:nvPr/>
        </p:nvSpPr>
        <p:spPr>
          <a:xfrm>
            <a:off x="14952662" y="1226684"/>
            <a:ext cx="19249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BBC</a:t>
            </a:r>
          </a:p>
        </p:txBody>
      </p:sp>
      <p:sp>
        <p:nvSpPr>
          <p:cNvPr id="1626" name="Buzzfeed"/>
          <p:cNvSpPr txBox="1"/>
          <p:nvPr/>
        </p:nvSpPr>
        <p:spPr>
          <a:xfrm>
            <a:off x="14952662" y="1772784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Buzzfeed</a:t>
            </a:r>
          </a:p>
        </p:txBody>
      </p:sp>
      <p:sp>
        <p:nvSpPr>
          <p:cNvPr id="1627" name="CBC"/>
          <p:cNvSpPr txBox="1"/>
          <p:nvPr/>
        </p:nvSpPr>
        <p:spPr>
          <a:xfrm>
            <a:off x="14952662" y="2045834"/>
            <a:ext cx="133905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CBC</a:t>
            </a:r>
          </a:p>
        </p:txBody>
      </p:sp>
      <p:sp>
        <p:nvSpPr>
          <p:cNvPr id="1628" name="CNET"/>
          <p:cNvSpPr txBox="1"/>
          <p:nvPr/>
        </p:nvSpPr>
        <p:spPr>
          <a:xfrm>
            <a:off x="14952662" y="2318884"/>
            <a:ext cx="125888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CNET</a:t>
            </a:r>
          </a:p>
        </p:txBody>
      </p:sp>
      <p:sp>
        <p:nvSpPr>
          <p:cNvPr id="1629" name="Engadget"/>
          <p:cNvSpPr txBox="1"/>
          <p:nvPr/>
        </p:nvSpPr>
        <p:spPr>
          <a:xfrm>
            <a:off x="14952662" y="2591934"/>
            <a:ext cx="206866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Engadget</a:t>
            </a:r>
          </a:p>
        </p:txBody>
      </p:sp>
      <p:sp>
        <p:nvSpPr>
          <p:cNvPr id="1630" name="Financial Times"/>
          <p:cNvSpPr txBox="1"/>
          <p:nvPr/>
        </p:nvSpPr>
        <p:spPr>
          <a:xfrm>
            <a:off x="14952662" y="3001509"/>
            <a:ext cx="213418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Financial Times</a:t>
            </a:r>
          </a:p>
        </p:txBody>
      </p:sp>
      <p:sp>
        <p:nvSpPr>
          <p:cNvPr id="1631" name="IEEE SPECTRUM"/>
          <p:cNvSpPr txBox="1"/>
          <p:nvPr/>
        </p:nvSpPr>
        <p:spPr>
          <a:xfrm>
            <a:off x="14952662" y="3411084"/>
            <a:ext cx="25748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IEEE SPECTRUM</a:t>
            </a:r>
          </a:p>
        </p:txBody>
      </p:sp>
      <p:sp>
        <p:nvSpPr>
          <p:cNvPr id="1632" name="Independent"/>
          <p:cNvSpPr txBox="1"/>
          <p:nvPr/>
        </p:nvSpPr>
        <p:spPr>
          <a:xfrm>
            <a:off x="14952662" y="3684134"/>
            <a:ext cx="25111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Independent</a:t>
            </a:r>
          </a:p>
        </p:txBody>
      </p:sp>
      <p:sp>
        <p:nvSpPr>
          <p:cNvPr id="1633" name="NPR"/>
          <p:cNvSpPr txBox="1"/>
          <p:nvPr/>
        </p:nvSpPr>
        <p:spPr>
          <a:xfrm>
            <a:off x="14952662" y="3957184"/>
            <a:ext cx="192293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NPR</a:t>
            </a:r>
          </a:p>
        </p:txBody>
      </p:sp>
      <p:sp>
        <p:nvSpPr>
          <p:cNvPr id="1634" name="NewScientist"/>
          <p:cNvSpPr txBox="1"/>
          <p:nvPr/>
        </p:nvSpPr>
        <p:spPr>
          <a:xfrm>
            <a:off x="14952662" y="4231821"/>
            <a:ext cx="19825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NewScientist</a:t>
            </a:r>
          </a:p>
        </p:txBody>
      </p:sp>
      <p:sp>
        <p:nvSpPr>
          <p:cNvPr id="1635" name="The Atlantic"/>
          <p:cNvSpPr txBox="1"/>
          <p:nvPr/>
        </p:nvSpPr>
        <p:spPr>
          <a:xfrm>
            <a:off x="14952662" y="4504871"/>
            <a:ext cx="22456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Atlantic</a:t>
            </a:r>
          </a:p>
        </p:txBody>
      </p:sp>
      <p:sp>
        <p:nvSpPr>
          <p:cNvPr id="1636" name="The Telegraph"/>
          <p:cNvSpPr txBox="1"/>
          <p:nvPr/>
        </p:nvSpPr>
        <p:spPr>
          <a:xfrm>
            <a:off x="14952662" y="4777921"/>
            <a:ext cx="21585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Telegraph</a:t>
            </a:r>
          </a:p>
        </p:txBody>
      </p:sp>
      <p:sp>
        <p:nvSpPr>
          <p:cNvPr id="1637" name="The New York Times"/>
          <p:cNvSpPr txBox="1"/>
          <p:nvPr/>
        </p:nvSpPr>
        <p:spPr>
          <a:xfrm>
            <a:off x="14952662" y="5324021"/>
            <a:ext cx="24867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New York Times</a:t>
            </a:r>
          </a:p>
        </p:txBody>
      </p:sp>
      <p:sp>
        <p:nvSpPr>
          <p:cNvPr id="1638" name="The Washington Post"/>
          <p:cNvSpPr txBox="1"/>
          <p:nvPr/>
        </p:nvSpPr>
        <p:spPr>
          <a:xfrm>
            <a:off x="14952662" y="6006646"/>
            <a:ext cx="26165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Washington Post</a:t>
            </a:r>
          </a:p>
        </p:txBody>
      </p:sp>
      <p:sp>
        <p:nvSpPr>
          <p:cNvPr id="1639" name="Forbes"/>
          <p:cNvSpPr txBox="1"/>
          <p:nvPr/>
        </p:nvSpPr>
        <p:spPr>
          <a:xfrm>
            <a:off x="14952662" y="6416221"/>
            <a:ext cx="242126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Forbes</a:t>
            </a:r>
          </a:p>
        </p:txBody>
      </p:sp>
      <p:sp>
        <p:nvSpPr>
          <p:cNvPr id="1640" name="MOTHERBOARD"/>
          <p:cNvSpPr txBox="1"/>
          <p:nvPr/>
        </p:nvSpPr>
        <p:spPr>
          <a:xfrm>
            <a:off x="14952662" y="6689272"/>
            <a:ext cx="24162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MOTHERBOARD</a:t>
            </a:r>
          </a:p>
        </p:txBody>
      </p:sp>
      <p:sp>
        <p:nvSpPr>
          <p:cNvPr id="1641" name="PHYS.ORG"/>
          <p:cNvSpPr txBox="1"/>
          <p:nvPr/>
        </p:nvSpPr>
        <p:spPr>
          <a:xfrm>
            <a:off x="14952662" y="7235372"/>
            <a:ext cx="23992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PHYS.ORG</a:t>
            </a:r>
          </a:p>
        </p:txBody>
      </p:sp>
      <p:sp>
        <p:nvSpPr>
          <p:cNvPr id="1642" name="WIRED"/>
          <p:cNvSpPr txBox="1"/>
          <p:nvPr/>
        </p:nvSpPr>
        <p:spPr>
          <a:xfrm>
            <a:off x="14952662" y="7917997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WIRED</a:t>
            </a:r>
          </a:p>
        </p:txBody>
      </p:sp>
      <p:sp>
        <p:nvSpPr>
          <p:cNvPr id="1643" name="CNBC"/>
          <p:cNvSpPr txBox="1"/>
          <p:nvPr/>
        </p:nvSpPr>
        <p:spPr>
          <a:xfrm>
            <a:off x="14952662" y="8327572"/>
            <a:ext cx="134507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CNBC</a:t>
            </a:r>
          </a:p>
        </p:txBody>
      </p:sp>
      <p:sp>
        <p:nvSpPr>
          <p:cNvPr id="1644" name="Fast Company"/>
          <p:cNvSpPr txBox="1"/>
          <p:nvPr/>
        </p:nvSpPr>
        <p:spPr>
          <a:xfrm>
            <a:off x="14952662" y="8602209"/>
            <a:ext cx="19352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Fast Company</a:t>
            </a:r>
          </a:p>
        </p:txBody>
      </p:sp>
      <p:sp>
        <p:nvSpPr>
          <p:cNvPr id="1645" name="MIT Technology Review"/>
          <p:cNvSpPr txBox="1"/>
          <p:nvPr/>
        </p:nvSpPr>
        <p:spPr>
          <a:xfrm>
            <a:off x="14952662" y="9011784"/>
            <a:ext cx="27061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MIT Technology Review</a:t>
            </a:r>
          </a:p>
        </p:txBody>
      </p:sp>
      <p:sp>
        <p:nvSpPr>
          <p:cNvPr id="1646" name="Pew Research Center"/>
          <p:cNvSpPr txBox="1"/>
          <p:nvPr/>
        </p:nvSpPr>
        <p:spPr>
          <a:xfrm>
            <a:off x="14952662" y="9421359"/>
            <a:ext cx="258555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Pew Research Center</a:t>
            </a:r>
          </a:p>
        </p:txBody>
      </p:sp>
      <p:sp>
        <p:nvSpPr>
          <p:cNvPr id="1647" name="The Conversation"/>
          <p:cNvSpPr txBox="1"/>
          <p:nvPr/>
        </p:nvSpPr>
        <p:spPr>
          <a:xfrm>
            <a:off x="14952662" y="9694409"/>
            <a:ext cx="224597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Conversation</a:t>
            </a:r>
          </a:p>
        </p:txBody>
      </p:sp>
      <p:sp>
        <p:nvSpPr>
          <p:cNvPr id="1648" name="The Sun"/>
          <p:cNvSpPr txBox="1"/>
          <p:nvPr/>
        </p:nvSpPr>
        <p:spPr>
          <a:xfrm>
            <a:off x="14952662" y="9967459"/>
            <a:ext cx="16176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Sun</a:t>
            </a:r>
          </a:p>
        </p:txBody>
      </p:sp>
      <p:sp>
        <p:nvSpPr>
          <p:cNvPr id="1649" name="US News"/>
          <p:cNvSpPr txBox="1"/>
          <p:nvPr/>
        </p:nvSpPr>
        <p:spPr>
          <a:xfrm>
            <a:off x="14952662" y="10240509"/>
            <a:ext cx="18146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US News</a:t>
            </a:r>
          </a:p>
        </p:txBody>
      </p:sp>
      <p:sp>
        <p:nvSpPr>
          <p:cNvPr id="1650" name="The Guardian"/>
          <p:cNvSpPr txBox="1"/>
          <p:nvPr/>
        </p:nvSpPr>
        <p:spPr>
          <a:xfrm>
            <a:off x="14952662" y="10650084"/>
            <a:ext cx="228746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Guardian</a:t>
            </a:r>
          </a:p>
        </p:txBody>
      </p:sp>
      <p:sp>
        <p:nvSpPr>
          <p:cNvPr id="1651" name="Bloomberg"/>
          <p:cNvSpPr txBox="1"/>
          <p:nvPr/>
        </p:nvSpPr>
        <p:spPr>
          <a:xfrm>
            <a:off x="14952662" y="11059659"/>
            <a:ext cx="19164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Bloomberg</a:t>
            </a:r>
          </a:p>
        </p:txBody>
      </p:sp>
      <p:sp>
        <p:nvSpPr>
          <p:cNvPr id="1652" name="Businessinsider"/>
          <p:cNvSpPr txBox="1"/>
          <p:nvPr/>
        </p:nvSpPr>
        <p:spPr>
          <a:xfrm>
            <a:off x="14952662" y="11469234"/>
            <a:ext cx="18743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Businessinsider</a:t>
            </a:r>
          </a:p>
        </p:txBody>
      </p:sp>
      <p:sp>
        <p:nvSpPr>
          <p:cNvPr id="1653" name="Mashable"/>
          <p:cNvSpPr txBox="1"/>
          <p:nvPr/>
        </p:nvSpPr>
        <p:spPr>
          <a:xfrm>
            <a:off x="14952662" y="11880397"/>
            <a:ext cx="16118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Mashable</a:t>
            </a:r>
          </a:p>
        </p:txBody>
      </p:sp>
      <p:sp>
        <p:nvSpPr>
          <p:cNvPr id="1654" name="TechCrunch"/>
          <p:cNvSpPr txBox="1"/>
          <p:nvPr/>
        </p:nvSpPr>
        <p:spPr>
          <a:xfrm>
            <a:off x="14952662" y="12151859"/>
            <a:ext cx="144763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TechCrunch</a:t>
            </a:r>
          </a:p>
        </p:txBody>
      </p:sp>
      <p:sp>
        <p:nvSpPr>
          <p:cNvPr id="1655" name="The Hill"/>
          <p:cNvSpPr txBox="1"/>
          <p:nvPr/>
        </p:nvSpPr>
        <p:spPr>
          <a:xfrm>
            <a:off x="14952662" y="12426497"/>
            <a:ext cx="13659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Hill</a:t>
            </a:r>
          </a:p>
        </p:txBody>
      </p:sp>
      <p:sp>
        <p:nvSpPr>
          <p:cNvPr id="1656" name="The Sydney Morning Herald"/>
          <p:cNvSpPr txBox="1"/>
          <p:nvPr/>
        </p:nvSpPr>
        <p:spPr>
          <a:xfrm>
            <a:off x="14952662" y="12699547"/>
            <a:ext cx="30508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Sydney Morning Herald</a:t>
            </a:r>
          </a:p>
        </p:txBody>
      </p:sp>
      <p:sp>
        <p:nvSpPr>
          <p:cNvPr id="1657" name="The Times"/>
          <p:cNvSpPr txBox="1"/>
          <p:nvPr/>
        </p:nvSpPr>
        <p:spPr>
          <a:xfrm>
            <a:off x="14952662" y="12972597"/>
            <a:ext cx="19938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49262">
              <a:lnSpc>
                <a:spcPct val="96000"/>
              </a:lnSpc>
              <a:tabLst>
                <a:tab pos="723900" algn="l"/>
              </a:tabLst>
              <a:defRPr b="0" sz="1800">
                <a:solidFill>
                  <a:srgbClr val="FFFFFF"/>
                </a:solidFill>
                <a:latin typeface="'GravurLL-CondBold'"/>
                <a:ea typeface="'GravurLL-CondBold'"/>
                <a:cs typeface="'GravurLL-CondBold'"/>
                <a:sym typeface="'GravurLL-CondBold'"/>
              </a:defRPr>
            </a:lvl1pPr>
          </a:lstStyle>
          <a:p>
            <a:pPr/>
            <a:r>
              <a:t>The Times</a:t>
            </a:r>
          </a:p>
        </p:txBody>
      </p:sp>
      <p:sp>
        <p:nvSpPr>
          <p:cNvPr id="1658" name="Form"/>
          <p:cNvSpPr/>
          <p:nvPr/>
        </p:nvSpPr>
        <p:spPr>
          <a:xfrm>
            <a:off x="18116550" y="7191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59" name="Form"/>
          <p:cNvSpPr/>
          <p:nvPr/>
        </p:nvSpPr>
        <p:spPr>
          <a:xfrm>
            <a:off x="18116550" y="9921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0" name="Form"/>
          <p:cNvSpPr/>
          <p:nvPr/>
        </p:nvSpPr>
        <p:spPr>
          <a:xfrm>
            <a:off x="18116550" y="12652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1" name="Form"/>
          <p:cNvSpPr/>
          <p:nvPr/>
        </p:nvSpPr>
        <p:spPr>
          <a:xfrm>
            <a:off x="18116550" y="15382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2" name="Form"/>
          <p:cNvSpPr/>
          <p:nvPr/>
        </p:nvSpPr>
        <p:spPr>
          <a:xfrm>
            <a:off x="18116550" y="18113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3" name="Form"/>
          <p:cNvSpPr/>
          <p:nvPr/>
        </p:nvSpPr>
        <p:spPr>
          <a:xfrm>
            <a:off x="18116550" y="20843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43"/>
                  <a:pt x="16189" y="20163"/>
                </a:cubicBezTo>
                <a:cubicBezTo>
                  <a:pt x="14458" y="21136"/>
                  <a:pt x="12770" y="21600"/>
                  <a:pt x="10778" y="21600"/>
                </a:cubicBezTo>
                <a:cubicBezTo>
                  <a:pt x="8787" y="21600"/>
                  <a:pt x="7142" y="21136"/>
                  <a:pt x="5411" y="20163"/>
                </a:cubicBezTo>
                <a:cubicBezTo>
                  <a:pt x="3723" y="19143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10"/>
                  <a:pt x="5411" y="1437"/>
                </a:cubicBezTo>
                <a:cubicBezTo>
                  <a:pt x="7142" y="417"/>
                  <a:pt x="8787" y="0"/>
                  <a:pt x="10778" y="0"/>
                </a:cubicBezTo>
                <a:cubicBezTo>
                  <a:pt x="12770" y="0"/>
                  <a:pt x="14458" y="417"/>
                  <a:pt x="16189" y="1437"/>
                </a:cubicBezTo>
                <a:cubicBezTo>
                  <a:pt x="17921" y="2410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4" name="Form"/>
          <p:cNvSpPr/>
          <p:nvPr/>
        </p:nvSpPr>
        <p:spPr>
          <a:xfrm>
            <a:off x="18116550" y="235743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5" name="Form"/>
          <p:cNvSpPr/>
          <p:nvPr/>
        </p:nvSpPr>
        <p:spPr>
          <a:xfrm>
            <a:off x="18116550" y="2630487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6" name="Form"/>
          <p:cNvSpPr/>
          <p:nvPr/>
        </p:nvSpPr>
        <p:spPr>
          <a:xfrm>
            <a:off x="18116550" y="29051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7" name="Form"/>
          <p:cNvSpPr/>
          <p:nvPr/>
        </p:nvSpPr>
        <p:spPr>
          <a:xfrm>
            <a:off x="18116550" y="31781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8" name="Form"/>
          <p:cNvSpPr/>
          <p:nvPr/>
        </p:nvSpPr>
        <p:spPr>
          <a:xfrm>
            <a:off x="18116550" y="34512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9" name="Form"/>
          <p:cNvSpPr/>
          <p:nvPr/>
        </p:nvSpPr>
        <p:spPr>
          <a:xfrm>
            <a:off x="18116550" y="37242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0" name="Form"/>
          <p:cNvSpPr/>
          <p:nvPr/>
        </p:nvSpPr>
        <p:spPr>
          <a:xfrm>
            <a:off x="18116550" y="42703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1" name="Form"/>
          <p:cNvSpPr/>
          <p:nvPr/>
        </p:nvSpPr>
        <p:spPr>
          <a:xfrm>
            <a:off x="18116550" y="39973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2" name="Form"/>
          <p:cNvSpPr/>
          <p:nvPr/>
        </p:nvSpPr>
        <p:spPr>
          <a:xfrm>
            <a:off x="18116550" y="70008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3" name="Form"/>
          <p:cNvSpPr/>
          <p:nvPr/>
        </p:nvSpPr>
        <p:spPr>
          <a:xfrm>
            <a:off x="18116550" y="45434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4" name="Form"/>
          <p:cNvSpPr/>
          <p:nvPr/>
        </p:nvSpPr>
        <p:spPr>
          <a:xfrm>
            <a:off x="18116550" y="105537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5" name="Form"/>
          <p:cNvSpPr/>
          <p:nvPr/>
        </p:nvSpPr>
        <p:spPr>
          <a:xfrm>
            <a:off x="18116550" y="50895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235"/>
                </a:cubicBezTo>
                <a:cubicBezTo>
                  <a:pt x="19133" y="17946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46"/>
                  <a:pt x="1428" y="16235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6" name="Form"/>
          <p:cNvSpPr/>
          <p:nvPr/>
        </p:nvSpPr>
        <p:spPr>
          <a:xfrm>
            <a:off x="18116550" y="53625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31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31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80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80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7" name="Form"/>
          <p:cNvSpPr/>
          <p:nvPr/>
        </p:nvSpPr>
        <p:spPr>
          <a:xfrm>
            <a:off x="18116550" y="48164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02"/>
                  <a:pt x="16189" y="20120"/>
                </a:cubicBezTo>
                <a:cubicBezTo>
                  <a:pt x="14458" y="21091"/>
                  <a:pt x="12770" y="21600"/>
                  <a:pt x="10778" y="21600"/>
                </a:cubicBezTo>
                <a:cubicBezTo>
                  <a:pt x="8787" y="21600"/>
                  <a:pt x="7142" y="21091"/>
                  <a:pt x="5411" y="20120"/>
                </a:cubicBezTo>
                <a:cubicBezTo>
                  <a:pt x="3723" y="19102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077"/>
                  <a:pt x="1428" y="5365"/>
                </a:cubicBezTo>
                <a:cubicBezTo>
                  <a:pt x="2424" y="3608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08"/>
                  <a:pt x="20128" y="5365"/>
                </a:cubicBezTo>
                <a:cubicBezTo>
                  <a:pt x="21124" y="7077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8" name="Form"/>
          <p:cNvSpPr/>
          <p:nvPr/>
        </p:nvSpPr>
        <p:spPr>
          <a:xfrm>
            <a:off x="18116550" y="59086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654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9" name="Form"/>
          <p:cNvSpPr/>
          <p:nvPr/>
        </p:nvSpPr>
        <p:spPr>
          <a:xfrm>
            <a:off x="18116550" y="78216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0" name="Form"/>
          <p:cNvSpPr/>
          <p:nvPr/>
        </p:nvSpPr>
        <p:spPr>
          <a:xfrm>
            <a:off x="18116550" y="645477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1" name="Form"/>
          <p:cNvSpPr/>
          <p:nvPr/>
        </p:nvSpPr>
        <p:spPr>
          <a:xfrm>
            <a:off x="18116550" y="67278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2" name="Form"/>
          <p:cNvSpPr/>
          <p:nvPr/>
        </p:nvSpPr>
        <p:spPr>
          <a:xfrm>
            <a:off x="18116550" y="72755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3" name="Form"/>
          <p:cNvSpPr/>
          <p:nvPr/>
        </p:nvSpPr>
        <p:spPr>
          <a:xfrm>
            <a:off x="18116550" y="56356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66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66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05"/>
                  <a:pt x="5411" y="1434"/>
                </a:cubicBezTo>
                <a:cubicBezTo>
                  <a:pt x="7142" y="416"/>
                  <a:pt x="8787" y="0"/>
                  <a:pt x="10778" y="0"/>
                </a:cubicBezTo>
                <a:cubicBezTo>
                  <a:pt x="12770" y="0"/>
                  <a:pt x="14458" y="416"/>
                  <a:pt x="16189" y="1434"/>
                </a:cubicBezTo>
                <a:cubicBezTo>
                  <a:pt x="17921" y="2405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4" name="Form"/>
          <p:cNvSpPr/>
          <p:nvPr/>
        </p:nvSpPr>
        <p:spPr>
          <a:xfrm>
            <a:off x="18116550" y="6181725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96979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5" name="Form"/>
          <p:cNvSpPr/>
          <p:nvPr/>
        </p:nvSpPr>
        <p:spPr>
          <a:xfrm>
            <a:off x="18116550" y="83677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6" name="Form"/>
          <p:cNvSpPr/>
          <p:nvPr/>
        </p:nvSpPr>
        <p:spPr>
          <a:xfrm>
            <a:off x="18116550" y="86407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7" name="Form"/>
          <p:cNvSpPr/>
          <p:nvPr/>
        </p:nvSpPr>
        <p:spPr>
          <a:xfrm>
            <a:off x="18116550" y="89138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05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05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8" name="Form"/>
          <p:cNvSpPr/>
          <p:nvPr/>
        </p:nvSpPr>
        <p:spPr>
          <a:xfrm>
            <a:off x="18116550" y="91868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2793"/>
                  <a:pt x="21124" y="14508"/>
                  <a:pt x="20128" y="16223"/>
                </a:cubicBezTo>
                <a:cubicBezTo>
                  <a:pt x="19133" y="17938"/>
                  <a:pt x="17921" y="19190"/>
                  <a:pt x="16189" y="20163"/>
                </a:cubicBezTo>
                <a:cubicBezTo>
                  <a:pt x="14458" y="21183"/>
                  <a:pt x="12770" y="21600"/>
                  <a:pt x="10778" y="21600"/>
                </a:cubicBezTo>
                <a:cubicBezTo>
                  <a:pt x="8787" y="21600"/>
                  <a:pt x="7142" y="21183"/>
                  <a:pt x="5411" y="20163"/>
                </a:cubicBezTo>
                <a:cubicBezTo>
                  <a:pt x="3723" y="19190"/>
                  <a:pt x="2424" y="17938"/>
                  <a:pt x="1428" y="16223"/>
                </a:cubicBezTo>
                <a:cubicBezTo>
                  <a:pt x="433" y="14508"/>
                  <a:pt x="0" y="12793"/>
                  <a:pt x="0" y="10800"/>
                </a:cubicBezTo>
                <a:cubicBezTo>
                  <a:pt x="0" y="8807"/>
                  <a:pt x="433" y="7092"/>
                  <a:pt x="1428" y="5377"/>
                </a:cubicBezTo>
                <a:cubicBezTo>
                  <a:pt x="2424" y="3662"/>
                  <a:pt x="3723" y="2457"/>
                  <a:pt x="5411" y="1437"/>
                </a:cubicBezTo>
                <a:cubicBezTo>
                  <a:pt x="7142" y="464"/>
                  <a:pt x="8787" y="0"/>
                  <a:pt x="10778" y="0"/>
                </a:cubicBezTo>
                <a:cubicBezTo>
                  <a:pt x="12770" y="0"/>
                  <a:pt x="14458" y="464"/>
                  <a:pt x="16189" y="1437"/>
                </a:cubicBezTo>
                <a:cubicBezTo>
                  <a:pt x="17921" y="2457"/>
                  <a:pt x="19133" y="3662"/>
                  <a:pt x="20128" y="5377"/>
                </a:cubicBezTo>
                <a:cubicBezTo>
                  <a:pt x="21124" y="7092"/>
                  <a:pt x="21600" y="8807"/>
                  <a:pt x="21600" y="10800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9" name="Form"/>
          <p:cNvSpPr/>
          <p:nvPr/>
        </p:nvSpPr>
        <p:spPr>
          <a:xfrm>
            <a:off x="18116550" y="94599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0" name="Form"/>
          <p:cNvSpPr/>
          <p:nvPr/>
        </p:nvSpPr>
        <p:spPr>
          <a:xfrm>
            <a:off x="18116550" y="75485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1" name="Form"/>
          <p:cNvSpPr/>
          <p:nvPr/>
        </p:nvSpPr>
        <p:spPr>
          <a:xfrm>
            <a:off x="18116550" y="97329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2" name="Form"/>
          <p:cNvSpPr/>
          <p:nvPr/>
        </p:nvSpPr>
        <p:spPr>
          <a:xfrm>
            <a:off x="18116550" y="1000601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3" name="Form"/>
          <p:cNvSpPr/>
          <p:nvPr/>
        </p:nvSpPr>
        <p:spPr>
          <a:xfrm>
            <a:off x="18116550" y="102790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4" name="Form"/>
          <p:cNvSpPr/>
          <p:nvPr/>
        </p:nvSpPr>
        <p:spPr>
          <a:xfrm>
            <a:off x="18116550" y="80946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5" name="Form"/>
          <p:cNvSpPr/>
          <p:nvPr/>
        </p:nvSpPr>
        <p:spPr>
          <a:xfrm>
            <a:off x="18116550" y="110998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6" name="Form"/>
          <p:cNvSpPr/>
          <p:nvPr/>
        </p:nvSpPr>
        <p:spPr>
          <a:xfrm>
            <a:off x="18116550" y="113728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7" name="Form"/>
          <p:cNvSpPr/>
          <p:nvPr/>
        </p:nvSpPr>
        <p:spPr>
          <a:xfrm>
            <a:off x="18116550" y="116459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8" name="Form"/>
          <p:cNvSpPr/>
          <p:nvPr/>
        </p:nvSpPr>
        <p:spPr>
          <a:xfrm>
            <a:off x="18116550" y="119189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49"/>
                  <a:pt x="16189" y="20120"/>
                </a:cubicBezTo>
                <a:cubicBezTo>
                  <a:pt x="14458" y="21137"/>
                  <a:pt x="12770" y="21600"/>
                  <a:pt x="10778" y="21600"/>
                </a:cubicBezTo>
                <a:cubicBezTo>
                  <a:pt x="8787" y="21600"/>
                  <a:pt x="7142" y="21137"/>
                  <a:pt x="5411" y="20120"/>
                </a:cubicBezTo>
                <a:cubicBezTo>
                  <a:pt x="3723" y="19149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23"/>
                  <a:pt x="1428" y="5365"/>
                </a:cubicBezTo>
                <a:cubicBezTo>
                  <a:pt x="2424" y="3654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654"/>
                  <a:pt x="20128" y="5365"/>
                </a:cubicBezTo>
                <a:cubicBezTo>
                  <a:pt x="21124" y="7123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99" name="Form"/>
          <p:cNvSpPr/>
          <p:nvPr/>
        </p:nvSpPr>
        <p:spPr>
          <a:xfrm>
            <a:off x="18116550" y="121920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00" name="Form"/>
          <p:cNvSpPr/>
          <p:nvPr/>
        </p:nvSpPr>
        <p:spPr>
          <a:xfrm>
            <a:off x="18116550" y="10825162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523"/>
                  <a:pt x="20128" y="16235"/>
                </a:cubicBezTo>
                <a:cubicBezTo>
                  <a:pt x="19133" y="17992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92"/>
                  <a:pt x="1428" y="16235"/>
                </a:cubicBezTo>
                <a:cubicBezTo>
                  <a:pt x="433" y="14523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01" name="Form"/>
          <p:cNvSpPr/>
          <p:nvPr/>
        </p:nvSpPr>
        <p:spPr>
          <a:xfrm>
            <a:off x="18116550" y="124650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812"/>
                  <a:pt x="21124" y="14477"/>
                  <a:pt x="20128" y="16188"/>
                </a:cubicBezTo>
                <a:cubicBezTo>
                  <a:pt x="19133" y="17946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46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34"/>
                  <a:pt x="433" y="7123"/>
                  <a:pt x="1428" y="5412"/>
                </a:cubicBezTo>
                <a:cubicBezTo>
                  <a:pt x="2424" y="3700"/>
                  <a:pt x="3723" y="2498"/>
                  <a:pt x="5411" y="1480"/>
                </a:cubicBezTo>
                <a:cubicBezTo>
                  <a:pt x="7142" y="509"/>
                  <a:pt x="8787" y="0"/>
                  <a:pt x="10778" y="0"/>
                </a:cubicBezTo>
                <a:cubicBezTo>
                  <a:pt x="12770" y="0"/>
                  <a:pt x="14458" y="509"/>
                  <a:pt x="16189" y="1480"/>
                </a:cubicBezTo>
                <a:cubicBezTo>
                  <a:pt x="17921" y="2498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02" name="Form"/>
          <p:cNvSpPr/>
          <p:nvPr/>
        </p:nvSpPr>
        <p:spPr>
          <a:xfrm>
            <a:off x="18116550" y="1273810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23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812"/>
                  <a:pt x="0" y="10823"/>
                </a:cubicBezTo>
                <a:cubicBezTo>
                  <a:pt x="0" y="8881"/>
                  <a:pt x="433" y="7123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23"/>
                  <a:pt x="21600" y="8834"/>
                  <a:pt x="21600" y="10823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03" name="Form"/>
          <p:cNvSpPr/>
          <p:nvPr/>
        </p:nvSpPr>
        <p:spPr>
          <a:xfrm>
            <a:off x="18116550" y="13011150"/>
            <a:ext cx="179029" cy="16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77"/>
                </a:moveTo>
                <a:cubicBezTo>
                  <a:pt x="21600" y="12766"/>
                  <a:pt x="21124" y="14477"/>
                  <a:pt x="20128" y="16188"/>
                </a:cubicBezTo>
                <a:cubicBezTo>
                  <a:pt x="19133" y="17900"/>
                  <a:pt x="17921" y="19195"/>
                  <a:pt x="16189" y="20166"/>
                </a:cubicBezTo>
                <a:cubicBezTo>
                  <a:pt x="14458" y="21184"/>
                  <a:pt x="12770" y="21600"/>
                  <a:pt x="10778" y="21600"/>
                </a:cubicBezTo>
                <a:cubicBezTo>
                  <a:pt x="8787" y="21600"/>
                  <a:pt x="7142" y="21184"/>
                  <a:pt x="5411" y="20166"/>
                </a:cubicBezTo>
                <a:cubicBezTo>
                  <a:pt x="3723" y="19195"/>
                  <a:pt x="2424" y="17900"/>
                  <a:pt x="1428" y="16188"/>
                </a:cubicBezTo>
                <a:cubicBezTo>
                  <a:pt x="433" y="14477"/>
                  <a:pt x="0" y="12766"/>
                  <a:pt x="0" y="10777"/>
                </a:cubicBezTo>
                <a:cubicBezTo>
                  <a:pt x="0" y="8788"/>
                  <a:pt x="433" y="7169"/>
                  <a:pt x="1428" y="5412"/>
                </a:cubicBezTo>
                <a:cubicBezTo>
                  <a:pt x="2424" y="3700"/>
                  <a:pt x="3723" y="2451"/>
                  <a:pt x="5411" y="1434"/>
                </a:cubicBezTo>
                <a:cubicBezTo>
                  <a:pt x="7142" y="463"/>
                  <a:pt x="8787" y="0"/>
                  <a:pt x="10778" y="0"/>
                </a:cubicBezTo>
                <a:cubicBezTo>
                  <a:pt x="12770" y="0"/>
                  <a:pt x="14458" y="463"/>
                  <a:pt x="16189" y="1434"/>
                </a:cubicBezTo>
                <a:cubicBezTo>
                  <a:pt x="17921" y="2451"/>
                  <a:pt x="19133" y="3700"/>
                  <a:pt x="20128" y="5412"/>
                </a:cubicBezTo>
                <a:cubicBezTo>
                  <a:pt x="21124" y="7169"/>
                  <a:pt x="21600" y="8788"/>
                  <a:pt x="21600" y="10777"/>
                </a:cubicBez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04" name="Form"/>
          <p:cNvSpPr/>
          <p:nvPr/>
        </p:nvSpPr>
        <p:spPr>
          <a:xfrm>
            <a:off x="6964362" y="960437"/>
            <a:ext cx="112352" cy="567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3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5" y="21600"/>
                </a:lnTo>
              </a:path>
            </a:pathLst>
          </a:custGeom>
          <a:solidFill>
            <a:srgbClr val="5B76B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05" name="Form"/>
          <p:cNvSpPr/>
          <p:nvPr/>
        </p:nvSpPr>
        <p:spPr>
          <a:xfrm>
            <a:off x="8086725" y="7264400"/>
            <a:ext cx="112353" cy="3152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26C3F0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06" name="Form"/>
          <p:cNvSpPr/>
          <p:nvPr/>
        </p:nvSpPr>
        <p:spPr>
          <a:xfrm>
            <a:off x="9209087" y="11045825"/>
            <a:ext cx="112353" cy="1891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6A2C4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49262">
              <a:lnSpc>
                <a:spcPct val="93000"/>
              </a:lnSpc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Bild" descr="Bild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11200" y="699965"/>
            <a:ext cx="10972800" cy="4787901"/>
          </a:xfrm>
          <a:prstGeom prst="rect">
            <a:avLst/>
          </a:prstGeom>
        </p:spPr>
      </p:pic>
      <p:pic>
        <p:nvPicPr>
          <p:cNvPr id="1709" name="Bild" descr="Bild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5154" y="10838448"/>
            <a:ext cx="13878876" cy="2081406"/>
          </a:xfrm>
          <a:prstGeom prst="rect">
            <a:avLst/>
          </a:prstGeom>
        </p:spPr>
      </p:pic>
      <p:pic>
        <p:nvPicPr>
          <p:cNvPr id="1710" name="Bild" descr="Bild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651055"/>
            <a:ext cx="13214678" cy="3966565"/>
          </a:xfrm>
          <a:prstGeom prst="rect">
            <a:avLst/>
          </a:prstGeom>
        </p:spPr>
      </p:pic>
      <p:pic>
        <p:nvPicPr>
          <p:cNvPr id="1711" name="Bild" descr="Bild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74002"/>
            <a:ext cx="13119100" cy="6085499"/>
          </a:xfrm>
          <a:prstGeom prst="rect">
            <a:avLst/>
          </a:prstGeom>
        </p:spPr>
      </p:pic>
      <p:grpSp>
        <p:nvGrpSpPr>
          <p:cNvPr id="1714" name="No explanation of the method!…"/>
          <p:cNvGrpSpPr/>
          <p:nvPr/>
        </p:nvGrpSpPr>
        <p:grpSpPr>
          <a:xfrm>
            <a:off x="13673721" y="7241567"/>
            <a:ext cx="10447758" cy="5077200"/>
            <a:chOff x="0" y="0"/>
            <a:chExt cx="10447757" cy="5077199"/>
          </a:xfrm>
        </p:grpSpPr>
        <p:sp>
          <p:nvSpPr>
            <p:cNvPr id="1713" name="No explanation of the method!…"/>
            <p:cNvSpPr/>
            <p:nvPr/>
          </p:nvSpPr>
          <p:spPr>
            <a:xfrm>
              <a:off x="12700" y="355600"/>
              <a:ext cx="10422358" cy="4607300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indent="292100" algn="l">
                <a:defRPr b="0" sz="4800">
                  <a:solidFill>
                    <a:srgbClr val="FFFFFF"/>
                  </a:solidFill>
                </a:defRPr>
              </a:pPr>
              <a:r>
                <a:t>No explanation of the method!</a:t>
              </a:r>
            </a:p>
            <a:p>
              <a:pPr indent="292100" algn="l">
                <a:defRPr b="0" sz="4800">
                  <a:solidFill>
                    <a:srgbClr val="FFFFFF"/>
                  </a:solidFill>
                </a:defRPr>
              </a:pPr>
              <a:r>
                <a:t>No source code!</a:t>
              </a:r>
            </a:p>
            <a:p>
              <a:pPr indent="292100" algn="l">
                <a:defRPr b="0" sz="4800">
                  <a:solidFill>
                    <a:srgbClr val="FFFFFF"/>
                  </a:solidFill>
                </a:defRPr>
              </a:pPr>
              <a:r>
                <a:t>No data!</a:t>
              </a:r>
            </a:p>
            <a:p>
              <a:pPr indent="292100" algn="l">
                <a:defRPr b="0" sz="4800">
                  <a:solidFill>
                    <a:srgbClr val="FFFFFF"/>
                  </a:solidFill>
                </a:defRPr>
              </a:pPr>
              <a:r>
                <a:t>Only bold and unproven allegations!</a:t>
              </a:r>
            </a:p>
          </p:txBody>
        </p:sp>
        <p:pic>
          <p:nvPicPr>
            <p:cNvPr id="1712" name="No explanation of the method!… No explanation of the method!&#10;No source code!&#10;No data!&#10;Only bold and unproven allegations!" descr="No explanation of the method!… No explanation of the method!No source code!No data!Only bold and unproven allegations!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447758" cy="5077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2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2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0" grpId="1"/>
      <p:bldP build="whole" bldLvl="1" animBg="1" rev="0" advAuto="0" spid="1709" grpId="2"/>
      <p:bldP build="whole" bldLvl="1" animBg="1" rev="0" advAuto="0" spid="1708" grpId="3"/>
      <p:bldP build="whole" bldLvl="1" animBg="1" rev="0" advAuto="0" spid="1714" grpId="4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Social Bot research…"/>
          <p:cNvSpPr txBox="1"/>
          <p:nvPr>
            <p:ph type="title"/>
          </p:nvPr>
        </p:nvSpPr>
        <p:spPr>
          <a:xfrm>
            <a:off x="1778000" y="1134207"/>
            <a:ext cx="20828000" cy="11173628"/>
          </a:xfrm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Social Bot research</a:t>
            </a:r>
          </a:p>
          <a:p>
            <a:pPr>
              <a:defRPr sz="8000"/>
            </a:pP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is a </a:t>
            </a:r>
            <a:r>
              <a:t>total disaster!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The whole theory of…"/>
          <p:cNvSpPr txBox="1"/>
          <p:nvPr>
            <p:ph type="title"/>
          </p:nvPr>
        </p:nvSpPr>
        <p:spPr>
          <a:xfrm>
            <a:off x="1778000" y="1134207"/>
            <a:ext cx="20828000" cy="11173628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The whole theory of</a:t>
            </a:r>
          </a:p>
          <a:p>
            <a:pPr>
              <a:defRPr sz="8000"/>
            </a:pPr>
            <a:r>
              <a:t>"Social Bots influenced elections"</a:t>
            </a:r>
          </a:p>
          <a:p>
            <a:pPr>
              <a:defRPr sz="8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can be fully explained</a:t>
            </a:r>
          </a:p>
          <a:p>
            <a:pPr>
              <a:defRPr sz="8000"/>
            </a:pPr>
            <a:r>
              <a:rPr>
                <a:latin typeface="Helvetica Neue Light"/>
                <a:ea typeface="Helvetica Neue Light"/>
                <a:cs typeface="Helvetica Neue Light"/>
                <a:sym typeface="Helvetica Neue Light"/>
              </a:rPr>
              <a:t>by the </a:t>
            </a:r>
            <a:r>
              <a:t>failure of these research groups.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uppieren"/>
          <p:cNvGrpSpPr/>
          <p:nvPr/>
        </p:nvGrpSpPr>
        <p:grpSpPr>
          <a:xfrm>
            <a:off x="17978508" y="4110374"/>
            <a:ext cx="6162522" cy="3713883"/>
            <a:chOff x="0" y="0"/>
            <a:chExt cx="6162520" cy="3713881"/>
          </a:xfrm>
        </p:grpSpPr>
        <p:sp>
          <p:nvSpPr>
            <p:cNvPr id="162" name="Wolke"/>
            <p:cNvSpPr/>
            <p:nvPr/>
          </p:nvSpPr>
          <p:spPr>
            <a:xfrm>
              <a:off x="0" y="0"/>
              <a:ext cx="6162521" cy="3713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2AA3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63" name="Bild" descr="Bild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41929" y="1368517"/>
              <a:ext cx="2184299" cy="1779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5" name="created_at:&quot;Wed Oct 16 14:33:44 +0000 2019&quot;,…"/>
          <p:cNvSpPr txBox="1"/>
          <p:nvPr/>
        </p:nvSpPr>
        <p:spPr>
          <a:xfrm>
            <a:off x="7950200" y="8719269"/>
            <a:ext cx="11924158" cy="477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created_at</a:t>
            </a:r>
            <a:r>
              <a:t>:"Wed Oct 16 14:33:44 +0000 2019",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id_str</a:t>
            </a:r>
            <a:r>
              <a:t>:"1184477532474753024",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full_text</a:t>
            </a:r>
            <a:r>
              <a:t>:"@MichaelKreil will present \"The Army that Never Existed: …“,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retweet_count</a:t>
            </a:r>
            <a:r>
              <a:t>:13,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favorite_count</a:t>
            </a:r>
            <a:r>
              <a:t>:13,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is_quote_status</a:t>
            </a:r>
            <a:r>
              <a:t>:true,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quoted_status_id_str</a:t>
            </a:r>
            <a:r>
              <a:t>:"1184475221866287104",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user_id_str</a:t>
            </a:r>
            <a:r>
              <a:t>:"50503396",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conversation_id_str</a:t>
            </a:r>
            <a:r>
              <a:t>:“1184477532474753024“,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…</a:t>
            </a:r>
          </a:p>
        </p:txBody>
      </p:sp>
      <p:sp>
        <p:nvSpPr>
          <p:cNvPr id="170" name="Verbindungslinie"/>
          <p:cNvSpPr/>
          <p:nvPr/>
        </p:nvSpPr>
        <p:spPr>
          <a:xfrm>
            <a:off x="8134446" y="3818227"/>
            <a:ext cx="9352173" cy="567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fill="norm" stroke="1" extrusionOk="0">
                <a:moveTo>
                  <a:pt x="0" y="16211"/>
                </a:moveTo>
                <a:cubicBezTo>
                  <a:pt x="7190" y="-4844"/>
                  <a:pt x="14390" y="-5389"/>
                  <a:pt x="21600" y="14576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71" name="Verbindungslinie"/>
          <p:cNvSpPr/>
          <p:nvPr/>
        </p:nvSpPr>
        <p:spPr>
          <a:xfrm>
            <a:off x="8119810" y="7400380"/>
            <a:ext cx="9538127" cy="603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0" fill="norm" stroke="1" extrusionOk="0">
                <a:moveTo>
                  <a:pt x="21600" y="0"/>
                </a:moveTo>
                <a:cubicBezTo>
                  <a:pt x="14421" y="20470"/>
                  <a:pt x="7221" y="21600"/>
                  <a:pt x="0" y="3391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68" name="twitter.com/get_tweet?id=1184477532474753024"/>
          <p:cNvSpPr txBox="1"/>
          <p:nvPr/>
        </p:nvSpPr>
        <p:spPr>
          <a:xfrm>
            <a:off x="8944991" y="2501192"/>
            <a:ext cx="867232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twitter.com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get_tweet</a:t>
            </a:r>
            <a:r>
              <a:t>?id=1184477532474753024</a:t>
            </a:r>
          </a:p>
        </p:txBody>
      </p:sp>
      <p:pic>
        <p:nvPicPr>
          <p:cNvPr id="16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38250"/>
            <a:ext cx="7823201" cy="1123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Research groups of…"/>
          <p:cNvSpPr txBox="1"/>
          <p:nvPr>
            <p:ph type="title"/>
          </p:nvPr>
        </p:nvSpPr>
        <p:spPr>
          <a:xfrm>
            <a:off x="1778000" y="1134207"/>
            <a:ext cx="20828000" cy="11173628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Research groups of</a:t>
            </a:r>
          </a:p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Oxford, South California/Indiana, Berkeley/Swansea</a:t>
            </a:r>
          </a:p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invented methods,</a:t>
            </a:r>
          </a:p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that are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unscientific</a:t>
            </a:r>
            <a:r>
              <a:t>,</a:t>
            </a:r>
          </a:p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have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never been proven</a:t>
            </a:r>
            <a:r>
              <a:t>,</a:t>
            </a:r>
          </a:p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have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terrible false-positive rates</a:t>
            </a:r>
          </a:p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and are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easy to falsify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All their papers have to be reviewed again…"/>
          <p:cNvSpPr txBox="1"/>
          <p:nvPr>
            <p:ph type="title"/>
          </p:nvPr>
        </p:nvSpPr>
        <p:spPr>
          <a:xfrm>
            <a:off x="1778000" y="1134207"/>
            <a:ext cx="20828000" cy="11173628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All their papers have to be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reviewed again</a:t>
            </a:r>
            <a:endParaRPr>
              <a:latin typeface="+mn-lt"/>
              <a:ea typeface="+mn-ea"/>
              <a:cs typeface="+mn-cs"/>
              <a:sym typeface="Helvetica Neue Medium"/>
            </a:endParaRPr>
          </a:p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and have to be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revoked</a:t>
            </a:r>
            <a:r>
              <a:t> if necessary.</a:t>
            </a:r>
          </a:p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This includes all other research</a:t>
            </a:r>
          </a:p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from all other groups,</a:t>
            </a:r>
          </a:p>
          <a:p>
            <a:pPr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using their methods.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How we got in to that mess?"/>
          <p:cNvSpPr txBox="1"/>
          <p:nvPr>
            <p:ph type="title"/>
          </p:nvPr>
        </p:nvSpPr>
        <p:spPr>
          <a:xfrm>
            <a:off x="1778000" y="401515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How we got in to that mess?</a:t>
            </a:r>
          </a:p>
        </p:txBody>
      </p:sp>
      <p:sp>
        <p:nvSpPr>
          <p:cNvPr id="1727" name="Many media outlets where shocked…"/>
          <p:cNvSpPr txBox="1"/>
          <p:nvPr/>
        </p:nvSpPr>
        <p:spPr>
          <a:xfrm>
            <a:off x="1778000" y="5204771"/>
            <a:ext cx="20828000" cy="7103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Many media outlets where shocked</a:t>
            </a: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by Brexit and the election of Donald Trump.</a:t>
            </a: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They were desperately looking for an explanation.</a:t>
            </a: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Unknown scientist gave them one.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How we got in to that mess?"/>
          <p:cNvSpPr txBox="1"/>
          <p:nvPr>
            <p:ph type="title"/>
          </p:nvPr>
        </p:nvSpPr>
        <p:spPr>
          <a:xfrm>
            <a:off x="1778000" y="401515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How we got in to that mess?</a:t>
            </a:r>
          </a:p>
        </p:txBody>
      </p:sp>
      <p:sp>
        <p:nvSpPr>
          <p:cNvPr id="1730" name="Some scientist are in the center of media attention.…"/>
          <p:cNvSpPr txBox="1"/>
          <p:nvPr/>
        </p:nvSpPr>
        <p:spPr>
          <a:xfrm>
            <a:off x="1778000" y="5204771"/>
            <a:ext cx="20828000" cy="7103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Some scientist are in the center of media attention.</a:t>
            </a: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This is good for their ego and their funding.</a:t>
            </a: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But this is bad for the unbiasedness of science.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How we fix that mess?"/>
          <p:cNvSpPr txBox="1"/>
          <p:nvPr>
            <p:ph type="title"/>
          </p:nvPr>
        </p:nvSpPr>
        <p:spPr>
          <a:xfrm>
            <a:off x="1778000" y="401515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How we fix that mess?</a:t>
            </a:r>
          </a:p>
        </p:txBody>
      </p:sp>
      <p:sp>
        <p:nvSpPr>
          <p:cNvPr id="1733" name="We need the scientific community…"/>
          <p:cNvSpPr txBox="1"/>
          <p:nvPr/>
        </p:nvSpPr>
        <p:spPr>
          <a:xfrm>
            <a:off x="1778000" y="5204771"/>
            <a:ext cx="20828000" cy="7103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We need the scientific community</a:t>
            </a: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to conduct an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unbiased review</a:t>
            </a:r>
            <a:endParaRPr>
              <a:latin typeface="+mn-lt"/>
              <a:ea typeface="+mn-ea"/>
              <a:cs typeface="+mn-cs"/>
              <a:sym typeface="Helvetica Neue Medium"/>
            </a:endParaRP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of these social bot papers!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7" name="Bild"/>
          <p:cNvGrpSpPr/>
          <p:nvPr/>
        </p:nvGrpSpPr>
        <p:grpSpPr>
          <a:xfrm>
            <a:off x="1828800" y="2870200"/>
            <a:ext cx="20726400" cy="8255000"/>
            <a:chOff x="0" y="0"/>
            <a:chExt cx="20726400" cy="8255000"/>
          </a:xfrm>
        </p:grpSpPr>
        <p:pic>
          <p:nvPicPr>
            <p:cNvPr id="1736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0294600" cy="7696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35" name="Bild" descr="Bild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726400" cy="8255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How we fix that mess?"/>
          <p:cNvSpPr txBox="1"/>
          <p:nvPr>
            <p:ph type="title"/>
          </p:nvPr>
        </p:nvSpPr>
        <p:spPr>
          <a:xfrm>
            <a:off x="1778000" y="401515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How we fix that mess?</a:t>
            </a:r>
          </a:p>
        </p:txBody>
      </p:sp>
      <p:sp>
        <p:nvSpPr>
          <p:cNvPr id="1742" name="I demand that the research groups of…"/>
          <p:cNvSpPr txBox="1"/>
          <p:nvPr/>
        </p:nvSpPr>
        <p:spPr>
          <a:xfrm>
            <a:off x="1778000" y="5204771"/>
            <a:ext cx="20828000" cy="7103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 demand that the research groups of</a:t>
            </a: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Oxford, South California/Indiana, Berkeley/Swansea </a:t>
            </a: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publish their source code</a:t>
            </a:r>
            <a:r>
              <a:t> in all versions</a:t>
            </a: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and share their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data with third parties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Why is it urgent?"/>
          <p:cNvSpPr txBox="1"/>
          <p:nvPr>
            <p:ph type="title"/>
          </p:nvPr>
        </p:nvSpPr>
        <p:spPr>
          <a:xfrm>
            <a:off x="1778000" y="401515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Why is it urgent?</a:t>
            </a:r>
          </a:p>
        </p:txBody>
      </p:sp>
      <p:sp>
        <p:nvSpPr>
          <p:cNvPr id="1745" name="Dangerous and stupid laws are being prepared."/>
          <p:cNvSpPr txBox="1"/>
          <p:nvPr/>
        </p:nvSpPr>
        <p:spPr>
          <a:xfrm>
            <a:off x="1778000" y="5204771"/>
            <a:ext cx="20828000" cy="7103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Dangerous and stupid laws are being prepared.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https://www.load-ev.de/2019/10/30/wir-brauchen"/>
          <p:cNvSpPr txBox="1"/>
          <p:nvPr/>
        </p:nvSpPr>
        <p:spPr>
          <a:xfrm>
            <a:off x="7692390" y="12920601"/>
            <a:ext cx="8999221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https://www.load-ev.de/2019/10/30/wir-brauchen</a:t>
            </a:r>
          </a:p>
        </p:txBody>
      </p:sp>
      <p:pic>
        <p:nvPicPr>
          <p:cNvPr id="1748" name="Bild" descr="Bild"/>
          <p:cNvPicPr>
            <a:picLocks noChangeAspect="1"/>
          </p:cNvPicPr>
          <p:nvPr/>
        </p:nvPicPr>
        <p:blipFill>
          <a:blip r:embed="rId4">
            <a:alphaModFix amt="30000"/>
            <a:extLst/>
          </a:blip>
          <a:srcRect l="0" t="0" r="0" b="13706"/>
          <a:stretch>
            <a:fillRect/>
          </a:stretch>
        </p:blipFill>
        <p:spPr>
          <a:xfrm>
            <a:off x="4019550" y="0"/>
            <a:ext cx="15836900" cy="7430393"/>
          </a:xfrm>
          <a:prstGeom prst="rect">
            <a:avLst/>
          </a:prstGeom>
          <a:ln w="12700">
            <a:miter lim="400000"/>
          </a:ln>
        </p:spPr>
      </p:pic>
      <p:sp>
        <p:nvSpPr>
          <p:cNvPr id="1749" name="&quot;We need a fact-based digital and media policy.…"/>
          <p:cNvSpPr txBox="1"/>
          <p:nvPr/>
        </p:nvSpPr>
        <p:spPr>
          <a:xfrm>
            <a:off x="2015236" y="8511852"/>
            <a:ext cx="19845529" cy="190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i="1" sz="6000"/>
            </a:pPr>
            <a:r>
              <a:t>"We need a fact-based digital and media policy.</a:t>
            </a:r>
          </a:p>
          <a:p>
            <a:pPr>
              <a:defRPr b="0" i="1" sz="6000"/>
            </a:pPr>
            <a:r>
              <a:t>Regulation of "social bots" in the new State Media Treaty."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Dear scientist: Please learn from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26440">
              <a:defRPr sz="9856"/>
            </a:pPr>
            <a:r>
              <a:t>Dear scientist: Please learn from</a:t>
            </a:r>
          </a:p>
          <a:p>
            <a:pPr defTabSz="726440">
              <a:defRPr sz="9856"/>
            </a:pPr>
            <a:r>
              <a:t>Open Source and Open Data</a:t>
            </a:r>
          </a:p>
          <a:p>
            <a:pPr defTabSz="726440">
              <a:defRPr sz="9856"/>
            </a:pPr>
            <a:r>
              <a:t>communities.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uppieren"/>
          <p:cNvGrpSpPr/>
          <p:nvPr/>
        </p:nvGrpSpPr>
        <p:grpSpPr>
          <a:xfrm>
            <a:off x="17978508" y="4110374"/>
            <a:ext cx="6162522" cy="3713883"/>
            <a:chOff x="0" y="0"/>
            <a:chExt cx="6162520" cy="3713881"/>
          </a:xfrm>
        </p:grpSpPr>
        <p:sp>
          <p:nvSpPr>
            <p:cNvPr id="173" name="Wolke"/>
            <p:cNvSpPr/>
            <p:nvPr/>
          </p:nvSpPr>
          <p:spPr>
            <a:xfrm>
              <a:off x="0" y="0"/>
              <a:ext cx="6162521" cy="3713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2AA3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74" name="Bild" descr="Bild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41929" y="1368517"/>
              <a:ext cx="2184299" cy="1779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6" name="created_at:&quot;Wed Oct 16 14:33:44 +0000 2019&quot;,…"/>
          <p:cNvSpPr txBox="1"/>
          <p:nvPr/>
        </p:nvSpPr>
        <p:spPr>
          <a:xfrm>
            <a:off x="7950200" y="8719269"/>
            <a:ext cx="11924158" cy="477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created_at</a:t>
            </a:r>
            <a:r>
              <a:t>:"Wed Oct 16 14:33:44 +0000 2019",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id_str</a:t>
            </a:r>
            <a:r>
              <a:t>:"1184477532474753024",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full_text</a:t>
            </a:r>
            <a:r>
              <a:t>:"@MichaelKreil will present \"The Army that Never Existed: …“,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retweet_count</a:t>
            </a:r>
            <a:r>
              <a:t>:13,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favorite_count</a:t>
            </a:r>
            <a:r>
              <a:t>:13,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is_quote_status</a:t>
            </a:r>
            <a:r>
              <a:t>:true,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quoted_status_id_str</a:t>
            </a:r>
            <a:r>
              <a:t>:"1184475221866287104",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user_id_str</a:t>
            </a:r>
            <a:r>
              <a:t>:"50503396",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conversation_id_str</a:t>
            </a:r>
            <a:r>
              <a:t>:“1184477532474753024“,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…</a:t>
            </a:r>
          </a:p>
        </p:txBody>
      </p:sp>
      <p:sp>
        <p:nvSpPr>
          <p:cNvPr id="181" name="Verbindungslinie"/>
          <p:cNvSpPr/>
          <p:nvPr/>
        </p:nvSpPr>
        <p:spPr>
          <a:xfrm>
            <a:off x="8134446" y="3818227"/>
            <a:ext cx="9352173" cy="567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fill="norm" stroke="1" extrusionOk="0">
                <a:moveTo>
                  <a:pt x="0" y="16211"/>
                </a:moveTo>
                <a:cubicBezTo>
                  <a:pt x="7190" y="-4844"/>
                  <a:pt x="14390" y="-5389"/>
                  <a:pt x="21600" y="14576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2" name="Verbindungslinie"/>
          <p:cNvSpPr/>
          <p:nvPr/>
        </p:nvSpPr>
        <p:spPr>
          <a:xfrm>
            <a:off x="8119810" y="7400380"/>
            <a:ext cx="9538127" cy="603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0" fill="norm" stroke="1" extrusionOk="0">
                <a:moveTo>
                  <a:pt x="21600" y="0"/>
                </a:moveTo>
                <a:cubicBezTo>
                  <a:pt x="14421" y="20470"/>
                  <a:pt x="7221" y="21600"/>
                  <a:pt x="0" y="3391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79" name="twitter.com/get_tweet?id=1184477532474753024"/>
          <p:cNvSpPr txBox="1"/>
          <p:nvPr/>
        </p:nvSpPr>
        <p:spPr>
          <a:xfrm>
            <a:off x="8944991" y="2501192"/>
            <a:ext cx="867232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+mn-lt"/>
                <a:ea typeface="+mn-ea"/>
                <a:cs typeface="+mn-cs"/>
                <a:sym typeface="Helvetica Neue Medium"/>
              </a:rPr>
              <a:t>twitter.com</a:t>
            </a:r>
            <a:r>
              <a:t>/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get_tweet</a:t>
            </a:r>
            <a:r>
              <a:t>?id=1184477532474753024</a:t>
            </a:r>
          </a:p>
        </p:txBody>
      </p:sp>
      <p:pic>
        <p:nvPicPr>
          <p:cNvPr id="180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38250"/>
            <a:ext cx="7823201" cy="1123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Thanks"/>
          <p:cNvSpPr txBox="1"/>
          <p:nvPr>
            <p:ph type="title"/>
          </p:nvPr>
        </p:nvSpPr>
        <p:spPr>
          <a:xfrm>
            <a:off x="1777999" y="577361"/>
            <a:ext cx="20828001" cy="4648201"/>
          </a:xfrm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  <p:sp>
        <p:nvSpPr>
          <p:cNvPr id="1758" name="Twitter: @MichaelKreil…"/>
          <p:cNvSpPr/>
          <p:nvPr/>
        </p:nvSpPr>
        <p:spPr>
          <a:xfrm>
            <a:off x="7226712" y="5443636"/>
            <a:ext cx="13054212" cy="3202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Twitter: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@MichaelKreil</a:t>
            </a:r>
          </a:p>
          <a:p>
            <a:pPr algn="l"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email: 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contact@michael-kreil.de</a:t>
            </a:r>
          </a:p>
        </p:txBody>
      </p:sp>
      <p:sp>
        <p:nvSpPr>
          <p:cNvPr id="1759" name="slides, notes, papers, sources, codes, tools, data, graphics:…"/>
          <p:cNvSpPr txBox="1"/>
          <p:nvPr/>
        </p:nvSpPr>
        <p:spPr>
          <a:xfrm>
            <a:off x="2221840" y="9577570"/>
            <a:ext cx="19888963" cy="194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slides, notes, papers, sources, codes, tools, data, graphics:</a:t>
            </a:r>
          </a:p>
          <a:p>
            <a:pPr>
              <a:defRPr b="0"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https://</a:t>
            </a:r>
            <a:r>
              <a:rPr>
                <a:latin typeface="+mn-lt"/>
                <a:ea typeface="+mn-ea"/>
                <a:cs typeface="+mn-cs"/>
                <a:sym typeface="Helvetica Neue Medium"/>
              </a:rPr>
              <a:t>github.com/MichaelKreil/openbots/wiki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uppieren"/>
          <p:cNvGrpSpPr/>
          <p:nvPr/>
        </p:nvGrpSpPr>
        <p:grpSpPr>
          <a:xfrm>
            <a:off x="17978508" y="4110374"/>
            <a:ext cx="6162522" cy="3713883"/>
            <a:chOff x="0" y="0"/>
            <a:chExt cx="6162520" cy="3713881"/>
          </a:xfrm>
        </p:grpSpPr>
        <p:sp>
          <p:nvSpPr>
            <p:cNvPr id="184" name="Wolke"/>
            <p:cNvSpPr/>
            <p:nvPr/>
          </p:nvSpPr>
          <p:spPr>
            <a:xfrm>
              <a:off x="0" y="0"/>
              <a:ext cx="6162521" cy="3713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2AA3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85" name="Bild" descr="Bild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41929" y="1368517"/>
              <a:ext cx="2184299" cy="1779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0" name="Verbindungslinie"/>
          <p:cNvSpPr/>
          <p:nvPr/>
        </p:nvSpPr>
        <p:spPr>
          <a:xfrm>
            <a:off x="8134446" y="3818227"/>
            <a:ext cx="9352173" cy="567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fill="norm" stroke="1" extrusionOk="0">
                <a:moveTo>
                  <a:pt x="0" y="16211"/>
                </a:moveTo>
                <a:cubicBezTo>
                  <a:pt x="7190" y="-4844"/>
                  <a:pt x="14390" y="-5389"/>
                  <a:pt x="21600" y="14576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91" name="Verbindungslinie"/>
          <p:cNvSpPr/>
          <p:nvPr/>
        </p:nvSpPr>
        <p:spPr>
          <a:xfrm>
            <a:off x="8119810" y="7400380"/>
            <a:ext cx="9538127" cy="603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0" fill="norm" stroke="1" extrusionOk="0">
                <a:moveTo>
                  <a:pt x="21600" y="0"/>
                </a:moveTo>
                <a:cubicBezTo>
                  <a:pt x="14421" y="20470"/>
                  <a:pt x="7221" y="21600"/>
                  <a:pt x="0" y="3391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9" name="twitter.com…"/>
          <p:cNvSpPr/>
          <p:nvPr/>
        </p:nvSpPr>
        <p:spPr>
          <a:xfrm>
            <a:off x="853727" y="2781417"/>
            <a:ext cx="6115746" cy="8153166"/>
          </a:xfrm>
          <a:prstGeom prst="rect">
            <a:avLst/>
          </a:prstGeom>
          <a:solidFill>
            <a:srgbClr val="15202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twitter.com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iPhone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iPad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Android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HootSuite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Tweetdeck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Echofon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Tweetbot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Facebook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Instagram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Tumblr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IFTTT</a:t>
            </a:r>
          </a:p>
          <a:p>
            <a:pPr marL="609600" indent="-355600" algn="l">
              <a:buSzPct val="125000"/>
              <a:buChar char="•"/>
              <a:defRPr b="0" sz="3800">
                <a:solidFill>
                  <a:srgbClr val="FFFFFF"/>
                </a:solidFill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uppieren"/>
          <p:cNvGrpSpPr/>
          <p:nvPr/>
        </p:nvGrpSpPr>
        <p:grpSpPr>
          <a:xfrm>
            <a:off x="17978508" y="4110374"/>
            <a:ext cx="6162522" cy="3713883"/>
            <a:chOff x="0" y="0"/>
            <a:chExt cx="6162520" cy="3713881"/>
          </a:xfrm>
        </p:grpSpPr>
        <p:sp>
          <p:nvSpPr>
            <p:cNvPr id="193" name="Wolke"/>
            <p:cNvSpPr/>
            <p:nvPr/>
          </p:nvSpPr>
          <p:spPr>
            <a:xfrm>
              <a:off x="0" y="0"/>
              <a:ext cx="6162521" cy="3713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2AA3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94" name="Bild" descr="Bild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41929" y="1368517"/>
              <a:ext cx="2184299" cy="1779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Verbindungslinie"/>
          <p:cNvSpPr/>
          <p:nvPr/>
        </p:nvSpPr>
        <p:spPr>
          <a:xfrm>
            <a:off x="8134446" y="3818227"/>
            <a:ext cx="9352173" cy="567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fill="norm" stroke="1" extrusionOk="0">
                <a:moveTo>
                  <a:pt x="0" y="16211"/>
                </a:moveTo>
                <a:cubicBezTo>
                  <a:pt x="7190" y="-4844"/>
                  <a:pt x="14390" y="-5389"/>
                  <a:pt x="21600" y="14576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00" name="Verbindungslinie"/>
          <p:cNvSpPr/>
          <p:nvPr/>
        </p:nvSpPr>
        <p:spPr>
          <a:xfrm>
            <a:off x="8119810" y="7400380"/>
            <a:ext cx="9538127" cy="603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0" fill="norm" stroke="1" extrusionOk="0">
                <a:moveTo>
                  <a:pt x="21600" y="0"/>
                </a:moveTo>
                <a:cubicBezTo>
                  <a:pt x="14421" y="20470"/>
                  <a:pt x="7221" y="21600"/>
                  <a:pt x="0" y="3391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198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10556" t="2416" r="25150" b="7147"/>
          <a:stretch>
            <a:fillRect/>
          </a:stretch>
        </p:blipFill>
        <p:spPr>
          <a:xfrm>
            <a:off x="375241" y="3181548"/>
            <a:ext cx="6969635" cy="7352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